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9" r:id="rId3"/>
    <p:sldId id="280" r:id="rId4"/>
    <p:sldId id="257" r:id="rId5"/>
    <p:sldId id="290" r:id="rId6"/>
    <p:sldId id="271" r:id="rId7"/>
    <p:sldId id="258" r:id="rId8"/>
    <p:sldId id="282" r:id="rId9"/>
    <p:sldId id="292" r:id="rId10"/>
    <p:sldId id="265" r:id="rId11"/>
    <p:sldId id="267" r:id="rId12"/>
    <p:sldId id="297" r:id="rId13"/>
    <p:sldId id="275" r:id="rId14"/>
    <p:sldId id="269" r:id="rId15"/>
    <p:sldId id="294" r:id="rId16"/>
    <p:sldId id="277" r:id="rId17"/>
    <p:sldId id="302" r:id="rId18"/>
    <p:sldId id="287" r:id="rId19"/>
    <p:sldId id="306" r:id="rId20"/>
    <p:sldId id="285" r:id="rId21"/>
    <p:sldId id="308" r:id="rId22"/>
    <p:sldId id="264" r:id="rId23"/>
    <p:sldId id="301" r:id="rId24"/>
    <p:sldId id="281" r:id="rId25"/>
    <p:sldId id="259" r:id="rId26"/>
    <p:sldId id="261" r:id="rId27"/>
    <p:sldId id="291" r:id="rId28"/>
    <p:sldId id="272" r:id="rId29"/>
    <p:sldId id="260" r:id="rId30"/>
    <p:sldId id="263" r:id="rId31"/>
    <p:sldId id="283" r:id="rId32"/>
    <p:sldId id="293" r:id="rId33"/>
    <p:sldId id="266" r:id="rId34"/>
    <p:sldId id="276" r:id="rId35"/>
    <p:sldId id="298" r:id="rId36"/>
    <p:sldId id="268" r:id="rId37"/>
    <p:sldId id="270" r:id="rId38"/>
    <p:sldId id="295" r:id="rId39"/>
    <p:sldId id="278" r:id="rId40"/>
    <p:sldId id="279" r:id="rId41"/>
    <p:sldId id="303" r:id="rId42"/>
    <p:sldId id="288" r:id="rId43"/>
    <p:sldId id="289" r:id="rId44"/>
    <p:sldId id="307" r:id="rId45"/>
    <p:sldId id="286" r:id="rId46"/>
    <p:sldId id="309" r:id="rId47"/>
    <p:sldId id="284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39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7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400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040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311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5191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5189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835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203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877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4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91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9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430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869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817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302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864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7B3F70-D30F-4C57-A380-7A6222589B27}" type="datetimeFigureOut">
              <a:rPr lang="en-AU" smtClean="0"/>
              <a:t>16/01/2021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B8E809D-191B-44F8-9136-BC4F51288F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7215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752A9C-876F-4814-B7C1-390F548E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27AA6F7-7A86-4C39-9F82-788182DB5321}"/>
              </a:ext>
            </a:extLst>
          </p:cNvPr>
          <p:cNvSpPr txBox="1">
            <a:spLocks/>
          </p:cNvSpPr>
          <p:nvPr/>
        </p:nvSpPr>
        <p:spPr>
          <a:xfrm>
            <a:off x="2269731" y="157293"/>
            <a:ext cx="8001000" cy="8913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Maggie’s Random Quiz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46939C4-D162-4760-912D-F6B3A3C63263}"/>
              </a:ext>
            </a:extLst>
          </p:cNvPr>
          <p:cNvSpPr txBox="1">
            <a:spLocks/>
          </p:cNvSpPr>
          <p:nvPr/>
        </p:nvSpPr>
        <p:spPr>
          <a:xfrm>
            <a:off x="2487845" y="1048624"/>
            <a:ext cx="7713168" cy="786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dirty="0">
                <a:solidFill>
                  <a:schemeClr val="tx1"/>
                </a:solidFill>
              </a:rPr>
              <a:t>20 totally unconnected questions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1C33E43B-7E6F-4D3D-99BA-845E8B957972}"/>
              </a:ext>
            </a:extLst>
          </p:cNvPr>
          <p:cNvSpPr/>
          <p:nvPr/>
        </p:nvSpPr>
        <p:spPr>
          <a:xfrm>
            <a:off x="7441035" y="2155971"/>
            <a:ext cx="2894202" cy="1669409"/>
          </a:xfrm>
          <a:prstGeom prst="wedgeEllipseCallout">
            <a:avLst>
              <a:gd name="adj1" fmla="val -61703"/>
              <a:gd name="adj2" fmla="val 65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i="1" dirty="0"/>
              <a:t>It’s a quiz and it’s random.</a:t>
            </a:r>
          </a:p>
        </p:txBody>
      </p:sp>
    </p:spTree>
    <p:extLst>
      <p:ext uri="{BB962C8B-B14F-4D97-AF65-F5344CB8AC3E}">
        <p14:creationId xmlns:p14="http://schemas.microsoft.com/office/powerpoint/2010/main" val="216988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15" y="228347"/>
            <a:ext cx="10982613" cy="8696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Classic Crime Fiction: Below are five well known Agatha Christie novels. Fill in the blanks in their titles: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3315504" y="1107220"/>
            <a:ext cx="613049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1. Murder on the _________ Express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3315504" y="1976919"/>
            <a:ext cx="4997985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2. 4.50 From ______________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3315505" y="2860487"/>
            <a:ext cx="546776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3. ______ Among The Pigeons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3315504" y="3851641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4. At __________ Hotel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3374227" y="4842795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5. Why Didn’t They Ask_____________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260A6-A0DD-4D4A-9001-5BDABF35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1" y="1209108"/>
            <a:ext cx="3182873" cy="390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221" y="975224"/>
            <a:ext cx="6380300" cy="15688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More popular culture: </a:t>
            </a:r>
          </a:p>
          <a:p>
            <a:pPr marL="0" indent="0">
              <a:buNone/>
            </a:pPr>
            <a:r>
              <a:rPr lang="en-AU" sz="2400" dirty="0"/>
              <a:t>In the Simpsons, what is Marge Simpson’s maiden name?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5833F3-D5EB-4E49-858D-B9A798110D76}"/>
              </a:ext>
            </a:extLst>
          </p:cNvPr>
          <p:cNvSpPr txBox="1">
            <a:spLocks/>
          </p:cNvSpPr>
          <p:nvPr/>
        </p:nvSpPr>
        <p:spPr>
          <a:xfrm>
            <a:off x="4338480" y="2441155"/>
            <a:ext cx="6198065" cy="98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And for a second point, name the person who inspired that name.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2F3DB-EFD6-4F96-A50C-0616C252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3" y="874683"/>
            <a:ext cx="3850547" cy="45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155F-D5D4-4C08-A3F1-0BBD773F4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93564C-B06C-415C-9952-FF8B2E0F4C3F}"/>
              </a:ext>
            </a:extLst>
          </p:cNvPr>
          <p:cNvSpPr txBox="1">
            <a:spLocks/>
          </p:cNvSpPr>
          <p:nvPr/>
        </p:nvSpPr>
        <p:spPr>
          <a:xfrm>
            <a:off x="2760110" y="58723"/>
            <a:ext cx="9001255" cy="2645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800" dirty="0">
                <a:solidFill>
                  <a:schemeClr val="tx1"/>
                </a:solidFill>
              </a:rPr>
              <a:t>Music: International electronic dance music duo, 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AU" sz="2800" dirty="0">
              <a:solidFill>
                <a:schemeClr val="tx1"/>
              </a:solidFill>
            </a:endParaRPr>
          </a:p>
          <a:p>
            <a:pPr marL="0" indent="0">
              <a:spcBef>
                <a:spcPts val="2400"/>
              </a:spcBef>
              <a:buFont typeface="Wingdings 3" panose="05040102010807070707" pitchFamily="18" charset="2"/>
              <a:buNone/>
            </a:pPr>
            <a:r>
              <a:rPr lang="en-AU" sz="2800" dirty="0">
                <a:solidFill>
                  <a:schemeClr val="tx1"/>
                </a:solidFill>
              </a:rPr>
              <a:t>...come from which Northern town or city?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E2EBDB-3DEA-466E-9840-FA176506AC87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tx1"/>
                </a:solidFill>
              </a:rPr>
              <a:t>Q11</a:t>
            </a:r>
          </a:p>
        </p:txBody>
      </p:sp>
    </p:spTree>
    <p:extLst>
      <p:ext uri="{BB962C8B-B14F-4D97-AF65-F5344CB8AC3E}">
        <p14:creationId xmlns:p14="http://schemas.microsoft.com/office/powerpoint/2010/main" val="937005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501914" y="1052614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1. Prince Albert II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501914" y="1877829"/>
            <a:ext cx="492994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2. </a:t>
            </a:r>
            <a:r>
              <a:rPr lang="en-AU" sz="2400" b="0" i="0" dirty="0">
                <a:solidFill>
                  <a:schemeClr val="tx1"/>
                </a:solidFill>
                <a:effectLst/>
                <a:latin typeface="+mj-lt"/>
              </a:rPr>
              <a:t>King Bhumibol Adulyadej</a:t>
            </a:r>
            <a:endParaRPr lang="en-AU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525452" y="2805095"/>
            <a:ext cx="546776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3. Queen Margrethe II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501914" y="3805762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4. King Carl XVI Gustaf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468840" y="4763642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5. </a:t>
            </a:r>
            <a:r>
              <a:rPr lang="en-AU" sz="2400" b="0" i="0" dirty="0">
                <a:solidFill>
                  <a:schemeClr val="tx1"/>
                </a:solidFill>
                <a:effectLst/>
              </a:rPr>
              <a:t>King Norodom </a:t>
            </a:r>
            <a:r>
              <a:rPr lang="en-AU" sz="2400" b="0" i="0" dirty="0" err="1">
                <a:solidFill>
                  <a:schemeClr val="tx1"/>
                </a:solidFill>
                <a:effectLst/>
              </a:rPr>
              <a:t>Sihamoni</a:t>
            </a:r>
            <a:r>
              <a:rPr lang="en-AU" sz="2400" b="0" i="0" dirty="0">
                <a:solidFill>
                  <a:schemeClr val="tx1"/>
                </a:solidFill>
                <a:effectLst/>
              </a:rPr>
              <a:t> 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1152CA-592B-45A7-AEF5-79F26E02D10C}"/>
              </a:ext>
            </a:extLst>
          </p:cNvPr>
          <p:cNvSpPr txBox="1">
            <a:spLocks/>
          </p:cNvSpPr>
          <p:nvPr/>
        </p:nvSpPr>
        <p:spPr>
          <a:xfrm>
            <a:off x="468840" y="5733695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6. King Philippe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600BC9-4964-4CCD-806B-06A7EF36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2758"/>
            <a:ext cx="4377200" cy="4512484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D4B3E3A-DFDA-4AF9-A73B-37ABFA1E8B72}"/>
              </a:ext>
            </a:extLst>
          </p:cNvPr>
          <p:cNvSpPr txBox="1">
            <a:spLocks/>
          </p:cNvSpPr>
          <p:nvPr/>
        </p:nvSpPr>
        <p:spPr>
          <a:xfrm>
            <a:off x="645951" y="126941"/>
            <a:ext cx="9517667" cy="653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Reigning monarchs: name the nations that these six monarchs rule?</a:t>
            </a:r>
          </a:p>
        </p:txBody>
      </p:sp>
    </p:spTree>
    <p:extLst>
      <p:ext uri="{BB962C8B-B14F-4D97-AF65-F5344CB8AC3E}">
        <p14:creationId xmlns:p14="http://schemas.microsoft.com/office/powerpoint/2010/main" val="24534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AAC201-5FBE-47AD-B104-360ADBC2B95E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A3F1C-D29C-4936-B894-C16ED63B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67" y="3540155"/>
            <a:ext cx="3421375" cy="2474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C6E85-40FC-48E2-BC00-C5EBDBEE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767" y="306201"/>
            <a:ext cx="3375916" cy="293995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26F810-868F-4BD5-8C46-2AB1F81CC3A4}"/>
              </a:ext>
            </a:extLst>
          </p:cNvPr>
          <p:cNvSpPr txBox="1">
            <a:spLocks/>
          </p:cNvSpPr>
          <p:nvPr/>
        </p:nvSpPr>
        <p:spPr>
          <a:xfrm>
            <a:off x="1494586" y="3343400"/>
            <a:ext cx="5670266" cy="2201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AU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0F0E3-0B8D-4453-ADB4-83F0CD7191C5}"/>
              </a:ext>
            </a:extLst>
          </p:cNvPr>
          <p:cNvSpPr txBox="1">
            <a:spLocks/>
          </p:cNvSpPr>
          <p:nvPr/>
        </p:nvSpPr>
        <p:spPr>
          <a:xfrm>
            <a:off x="1693858" y="3246156"/>
            <a:ext cx="5266941" cy="1988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002060"/>
                </a:solidFill>
                <a:latin typeface="+mj-lt"/>
              </a:rPr>
              <a:t>Which world event caused the name to be changed to the </a:t>
            </a:r>
            <a:r>
              <a:rPr lang="en-AU" sz="2400" b="1" dirty="0">
                <a:solidFill>
                  <a:srgbClr val="002060"/>
                </a:solidFill>
                <a:latin typeface="+mj-lt"/>
              </a:rPr>
              <a:t>House of Windsor</a:t>
            </a:r>
            <a:r>
              <a:rPr lang="en-AU" sz="2400" dirty="0">
                <a:solidFill>
                  <a:srgbClr val="002060"/>
                </a:solidFill>
                <a:latin typeface="+mj-lt"/>
              </a:rPr>
              <a:t>?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002060"/>
                </a:solidFill>
                <a:latin typeface="+mj-lt"/>
              </a:rPr>
              <a:t>And, for a second point, in which year did the change take place?</a:t>
            </a:r>
            <a:endParaRPr lang="en-AU" sz="24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3B9B67-CCFF-4646-82A1-91F50A57FF76}"/>
              </a:ext>
            </a:extLst>
          </p:cNvPr>
          <p:cNvSpPr txBox="1">
            <a:spLocks/>
          </p:cNvSpPr>
          <p:nvPr/>
        </p:nvSpPr>
        <p:spPr>
          <a:xfrm>
            <a:off x="1693858" y="1134608"/>
            <a:ext cx="5098443" cy="1903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002060"/>
                </a:solidFill>
                <a:latin typeface="+mj-lt"/>
              </a:rPr>
              <a:t>Sticking with Royalty: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002060"/>
                </a:solidFill>
                <a:latin typeface="+mj-lt"/>
              </a:rPr>
              <a:t>The House of Windsor used to be called the </a:t>
            </a:r>
            <a:r>
              <a:rPr lang="en-AU" sz="2400" b="1" dirty="0">
                <a:solidFill>
                  <a:srgbClr val="002060"/>
                </a:solidFill>
                <a:latin typeface="+mj-lt"/>
              </a:rPr>
              <a:t>House of Saxe-Coburg Gothe</a:t>
            </a:r>
            <a:r>
              <a:rPr lang="en-AU" sz="2400" dirty="0">
                <a:solidFill>
                  <a:srgbClr val="002060"/>
                </a:solidFill>
                <a:latin typeface="+mj-lt"/>
              </a:rPr>
              <a:t>.</a:t>
            </a:r>
            <a:endParaRPr lang="en-AU" sz="24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49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9932A8-BB9A-420E-B6A8-686AA89F5EDB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712C03-CB0F-4818-B233-DC0B2CCA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810" y="111303"/>
            <a:ext cx="5950273" cy="12225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Geography multiple choice: I recently went to Orange in regional NSW. Why is the town called Orange?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2F0E6A-FE6F-4A47-8DDC-085E408F13AC}"/>
              </a:ext>
            </a:extLst>
          </p:cNvPr>
          <p:cNvSpPr txBox="1">
            <a:spLocks/>
          </p:cNvSpPr>
          <p:nvPr/>
        </p:nvSpPr>
        <p:spPr>
          <a:xfrm>
            <a:off x="844808" y="2628962"/>
            <a:ext cx="5866385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b) It is a major orange-growing region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556049-B6CB-4835-994D-A756088653C4}"/>
              </a:ext>
            </a:extLst>
          </p:cNvPr>
          <p:cNvSpPr txBox="1">
            <a:spLocks/>
          </p:cNvSpPr>
          <p:nvPr/>
        </p:nvSpPr>
        <p:spPr>
          <a:xfrm>
            <a:off x="844809" y="1513494"/>
            <a:ext cx="5807396" cy="889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Due to the unusual orange hue of the rocks and soil in the area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68AD8A-0B39-49A7-A4E5-C71891B744E9}"/>
              </a:ext>
            </a:extLst>
          </p:cNvPr>
          <p:cNvSpPr txBox="1">
            <a:spLocks/>
          </p:cNvSpPr>
          <p:nvPr/>
        </p:nvSpPr>
        <p:spPr>
          <a:xfrm>
            <a:off x="844808" y="3299563"/>
            <a:ext cx="5807397" cy="128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c) The founder of the town had fought in the Peninsula Wars with William of Orange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625B7D-C78B-4386-9576-EC844F672CE8}"/>
              </a:ext>
            </a:extLst>
          </p:cNvPr>
          <p:cNvSpPr txBox="1">
            <a:spLocks/>
          </p:cNvSpPr>
          <p:nvPr/>
        </p:nvSpPr>
        <p:spPr>
          <a:xfrm>
            <a:off x="844808" y="4638178"/>
            <a:ext cx="5866385" cy="1494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It was the site of a collision between two drovers’ carts, one carrying red pigment, one carrying yellow pigment</a:t>
            </a:r>
            <a:endParaRPr lang="en-AU" sz="2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AF5D6-848C-46F9-A8C8-178E0870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94" y="0"/>
            <a:ext cx="545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1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468840" y="5359004"/>
            <a:ext cx="685523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e) Cheryl Cole: </a:t>
            </a:r>
            <a:r>
              <a:rPr lang="en-AU" sz="2400" i="1" dirty="0">
                <a:solidFill>
                  <a:schemeClr val="tx1"/>
                </a:solidFill>
              </a:rPr>
              <a:t>Call My Name</a:t>
            </a: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468840" y="2505328"/>
            <a:ext cx="510983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b) Cheryl Cole: </a:t>
            </a:r>
            <a:r>
              <a:rPr lang="en-AU" sz="2400" i="1" dirty="0">
                <a:solidFill>
                  <a:schemeClr val="tx1"/>
                </a:solidFill>
                <a:latin typeface="+mj-lt"/>
              </a:rPr>
              <a:t>Fight For This Love</a:t>
            </a:r>
            <a:endParaRPr lang="en-AU" sz="2400" b="1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468840" y="4121640"/>
            <a:ext cx="5627160" cy="811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Girls Aloud: </a:t>
            </a:r>
            <a:r>
              <a:rPr lang="en-AU" sz="2400" i="1" dirty="0">
                <a:solidFill>
                  <a:schemeClr val="tx1"/>
                </a:solidFill>
              </a:rPr>
              <a:t>Sound Of The Underground</a:t>
            </a: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468840" y="3337382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chemeClr val="tx1"/>
                </a:solidFill>
              </a:rPr>
              <a:t>c) Girls Aloud:  </a:t>
            </a:r>
            <a:r>
              <a:rPr lang="en-AU" sz="2400" i="1" dirty="0">
                <a:solidFill>
                  <a:schemeClr val="tx1"/>
                </a:solidFill>
              </a:rPr>
              <a:t>The Promise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468840" y="1700244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Girls Aloud: </a:t>
            </a:r>
            <a:r>
              <a:rPr lang="en-AU" sz="2400" i="1" dirty="0">
                <a:solidFill>
                  <a:schemeClr val="tx1"/>
                </a:solidFill>
              </a:rPr>
              <a:t>Love Machine</a:t>
            </a: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Q15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D4B3E3A-DFDA-4AF9-A73B-37ABFA1E8B72}"/>
              </a:ext>
            </a:extLst>
          </p:cNvPr>
          <p:cNvSpPr txBox="1">
            <a:spLocks/>
          </p:cNvSpPr>
          <p:nvPr/>
        </p:nvSpPr>
        <p:spPr>
          <a:xfrm>
            <a:off x="525453" y="126940"/>
            <a:ext cx="10489292" cy="1372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Pop music: </a:t>
            </a:r>
            <a:r>
              <a:rPr lang="en-AU" sz="2400" b="1" dirty="0"/>
              <a:t>Cheryl Cole’s </a:t>
            </a:r>
            <a:r>
              <a:rPr lang="en-AU" sz="2400" dirty="0"/>
              <a:t>solo career versus </a:t>
            </a:r>
            <a:r>
              <a:rPr lang="en-AU" sz="2400" b="1" dirty="0"/>
              <a:t>Girls Aloud </a:t>
            </a:r>
            <a:r>
              <a:rPr lang="en-AU" sz="2400" dirty="0"/>
              <a:t>and who sold the more records: place the following five hits in order, biggest seller first: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5EA31-0A1F-42F4-BC8E-CCB22873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470" y="1988191"/>
            <a:ext cx="6657530" cy="372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05" y="1008925"/>
            <a:ext cx="6842304" cy="15688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 </a:t>
            </a:r>
          </a:p>
          <a:p>
            <a:pPr marL="0" indent="0">
              <a:buNone/>
            </a:pPr>
            <a:r>
              <a:rPr lang="en-AU" sz="2400" dirty="0"/>
              <a:t>How many current Heads of State (that is Prime Ministers or Presidents) are </a:t>
            </a:r>
            <a:r>
              <a:rPr lang="en-AU" sz="2400" b="1" dirty="0"/>
              <a:t>women</a:t>
            </a:r>
            <a:r>
              <a:rPr lang="en-AU" sz="2400" dirty="0"/>
              <a:t>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Q16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C46C6F-0372-4634-9765-430FB3D04C6C}"/>
              </a:ext>
            </a:extLst>
          </p:cNvPr>
          <p:cNvSpPr txBox="1">
            <a:spLocks/>
          </p:cNvSpPr>
          <p:nvPr/>
        </p:nvSpPr>
        <p:spPr>
          <a:xfrm>
            <a:off x="391803" y="2577749"/>
            <a:ext cx="4566091" cy="71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Nearest guess wins the point.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5BC0C-D66C-49EB-91AC-7D41889D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868" y="-70773"/>
            <a:ext cx="5375261" cy="382065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981A671-99B6-4025-8639-E3B73DE0D5D4}"/>
              </a:ext>
            </a:extLst>
          </p:cNvPr>
          <p:cNvSpPr/>
          <p:nvPr/>
        </p:nvSpPr>
        <p:spPr>
          <a:xfrm>
            <a:off x="8078598" y="-16535"/>
            <a:ext cx="897622" cy="100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135D20-F5CA-46D7-A290-BF0429CD42E0}"/>
              </a:ext>
            </a:extLst>
          </p:cNvPr>
          <p:cNvSpPr/>
          <p:nvPr/>
        </p:nvSpPr>
        <p:spPr>
          <a:xfrm>
            <a:off x="9108083" y="77747"/>
            <a:ext cx="975484" cy="1012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1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677D20-5A52-4ABD-B5F2-6E61BF652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138" y="3463973"/>
            <a:ext cx="5336861" cy="33469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AE89E99-C613-45FC-8983-9EFC5BD16125}"/>
              </a:ext>
            </a:extLst>
          </p:cNvPr>
          <p:cNvSpPr/>
          <p:nvPr/>
        </p:nvSpPr>
        <p:spPr>
          <a:xfrm>
            <a:off x="9394705" y="3898399"/>
            <a:ext cx="1653595" cy="1472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1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F4A7C7-4F52-47F2-9610-73C60BE04AD7}"/>
              </a:ext>
            </a:extLst>
          </p:cNvPr>
          <p:cNvSpPr/>
          <p:nvPr/>
        </p:nvSpPr>
        <p:spPr>
          <a:xfrm>
            <a:off x="7479187" y="3612646"/>
            <a:ext cx="1371198" cy="1244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1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3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501914" y="1052614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1. LA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501914" y="1877829"/>
            <a:ext cx="492994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2. Toronto</a:t>
            </a:r>
            <a:endParaRPr lang="en-AU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525452" y="2805095"/>
            <a:ext cx="546776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3. Minnesota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488271" y="3694199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4. Green Bay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468840" y="4640811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5. Boston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Q17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D4B3E3A-DFDA-4AF9-A73B-37ABFA1E8B72}"/>
              </a:ext>
            </a:extLst>
          </p:cNvPr>
          <p:cNvSpPr txBox="1">
            <a:spLocks/>
          </p:cNvSpPr>
          <p:nvPr/>
        </p:nvSpPr>
        <p:spPr>
          <a:xfrm>
            <a:off x="525452" y="255255"/>
            <a:ext cx="9638166" cy="653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Sport: match these six North American sports teams to the correct nickname…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15827E-1E8E-484E-851B-3245F7D6EF75}"/>
              </a:ext>
            </a:extLst>
          </p:cNvPr>
          <p:cNvSpPr txBox="1">
            <a:spLocks/>
          </p:cNvSpPr>
          <p:nvPr/>
        </p:nvSpPr>
        <p:spPr>
          <a:xfrm>
            <a:off x="468840" y="5539699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6. Houston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27814D-C14B-4F28-8616-07B9FC3AF37F}"/>
              </a:ext>
            </a:extLst>
          </p:cNvPr>
          <p:cNvSpPr txBox="1">
            <a:spLocks/>
          </p:cNvSpPr>
          <p:nvPr/>
        </p:nvSpPr>
        <p:spPr>
          <a:xfrm>
            <a:off x="8544297" y="1140816"/>
            <a:ext cx="17071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Dash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1FF8FE-7D10-473A-BEC3-6DAFE2F55B6C}"/>
              </a:ext>
            </a:extLst>
          </p:cNvPr>
          <p:cNvSpPr txBox="1">
            <a:spLocks/>
          </p:cNvSpPr>
          <p:nvPr/>
        </p:nvSpPr>
        <p:spPr>
          <a:xfrm>
            <a:off x="8544297" y="1903660"/>
            <a:ext cx="222729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b) Packers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4F8524-9D52-4551-AF78-70BBB378F10C}"/>
              </a:ext>
            </a:extLst>
          </p:cNvPr>
          <p:cNvSpPr txBox="1">
            <a:spLocks/>
          </p:cNvSpPr>
          <p:nvPr/>
        </p:nvSpPr>
        <p:spPr>
          <a:xfrm>
            <a:off x="8544297" y="2723893"/>
            <a:ext cx="244540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c) Blue Jays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3B69E4-DDC3-478F-BBC0-6CF7D470425A}"/>
              </a:ext>
            </a:extLst>
          </p:cNvPr>
          <p:cNvSpPr txBox="1">
            <a:spLocks/>
          </p:cNvSpPr>
          <p:nvPr/>
        </p:nvSpPr>
        <p:spPr>
          <a:xfrm>
            <a:off x="8547548" y="3613216"/>
            <a:ext cx="218534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</a:t>
            </a:r>
            <a:r>
              <a:rPr lang="en-AU" sz="2400" dirty="0" err="1">
                <a:solidFill>
                  <a:schemeClr val="tx1"/>
                </a:solidFill>
              </a:rPr>
              <a:t>Briuns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E2C3468-8EFA-4453-8440-8B9EC45005F1}"/>
              </a:ext>
            </a:extLst>
          </p:cNvPr>
          <p:cNvSpPr txBox="1">
            <a:spLocks/>
          </p:cNvSpPr>
          <p:nvPr/>
        </p:nvSpPr>
        <p:spPr>
          <a:xfrm>
            <a:off x="8544297" y="4502539"/>
            <a:ext cx="227762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e) Galaxy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3F665DC-EAA9-407C-B15F-2B8C6B12C44B}"/>
              </a:ext>
            </a:extLst>
          </p:cNvPr>
          <p:cNvSpPr txBox="1">
            <a:spLocks/>
          </p:cNvSpPr>
          <p:nvPr/>
        </p:nvSpPr>
        <p:spPr>
          <a:xfrm>
            <a:off x="8544297" y="5406381"/>
            <a:ext cx="274249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f) Timberwolves</a:t>
            </a:r>
            <a:endParaRPr lang="en-AU" sz="2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629D4-2DA6-41D1-AFEE-A575C80A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71" y="1866857"/>
            <a:ext cx="5867426" cy="27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20" grpId="0"/>
      <p:bldP spid="2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05" y="1008924"/>
            <a:ext cx="6842304" cy="2715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The </a:t>
            </a:r>
            <a:r>
              <a:rPr lang="en-AU" sz="2400" b="1" dirty="0"/>
              <a:t>New Horizons</a:t>
            </a:r>
            <a:r>
              <a:rPr lang="en-AU" sz="2400" dirty="0"/>
              <a:t> space probe was launched by NASA in </a:t>
            </a:r>
            <a:r>
              <a:rPr lang="en-AU" sz="2400" b="1" dirty="0"/>
              <a:t>2006</a:t>
            </a:r>
            <a:r>
              <a:rPr lang="en-AU" sz="2400" dirty="0"/>
              <a:t> to explore the furthest reaches of our Solar System and beyond.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C46C6F-0372-4634-9765-430FB3D04C6C}"/>
              </a:ext>
            </a:extLst>
          </p:cNvPr>
          <p:cNvSpPr txBox="1">
            <a:spLocks/>
          </p:cNvSpPr>
          <p:nvPr/>
        </p:nvSpPr>
        <p:spPr>
          <a:xfrm>
            <a:off x="391805" y="4306163"/>
            <a:ext cx="4566091" cy="71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Nearest guess wins the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04827-D0D5-4906-ABA9-C2C45645C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735" y="819007"/>
            <a:ext cx="4835188" cy="4308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EE8A9-4518-4E7F-A386-1CAF1FEB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61" y="-71307"/>
            <a:ext cx="5529139" cy="6929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4EC5C0-E48E-4F03-9DC9-D755AF058905}"/>
              </a:ext>
            </a:extLst>
          </p:cNvPr>
          <p:cNvSpPr txBox="1"/>
          <p:nvPr/>
        </p:nvSpPr>
        <p:spPr>
          <a:xfrm>
            <a:off x="7491146" y="1905152"/>
            <a:ext cx="100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Pluto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8E5C48-4D9A-4EFE-B48A-6B2B4566281E}"/>
              </a:ext>
            </a:extLst>
          </p:cNvPr>
          <p:cNvCxnSpPr/>
          <p:nvPr/>
        </p:nvCxnSpPr>
        <p:spPr>
          <a:xfrm>
            <a:off x="8363824" y="2377451"/>
            <a:ext cx="922789" cy="755010"/>
          </a:xfrm>
          <a:prstGeom prst="straightConnector1">
            <a:avLst/>
          </a:prstGeom>
          <a:ln w="161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8F03DA-61A7-4B27-B36A-161FA64B1F5A}"/>
              </a:ext>
            </a:extLst>
          </p:cNvPr>
          <p:cNvSpPr txBox="1"/>
          <p:nvPr/>
        </p:nvSpPr>
        <p:spPr>
          <a:xfrm>
            <a:off x="378906" y="3105834"/>
            <a:ext cx="6140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/>
              <a:t>How many years was it projected it would take for New Horizons to reach </a:t>
            </a:r>
            <a:r>
              <a:rPr lang="en-AU" sz="2400" b="1" dirty="0"/>
              <a:t>Pluto</a:t>
            </a:r>
            <a:r>
              <a:rPr lang="en-AU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428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82" y="1470319"/>
            <a:ext cx="4651118" cy="2858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Popular culture: </a:t>
            </a:r>
          </a:p>
          <a:p>
            <a:pPr marL="0" indent="0">
              <a:buNone/>
            </a:pPr>
            <a:r>
              <a:rPr lang="en-AU" sz="2400" dirty="0"/>
              <a:t>Pop star, </a:t>
            </a:r>
            <a:r>
              <a:rPr lang="en-AU" sz="2400" b="1" dirty="0"/>
              <a:t>Miley Cyrus </a:t>
            </a:r>
            <a:r>
              <a:rPr lang="en-AU" sz="2400" dirty="0"/>
              <a:t>came to fame playing </a:t>
            </a:r>
            <a:r>
              <a:rPr lang="en-AU" sz="2400" b="1" dirty="0"/>
              <a:t>which TV character</a:t>
            </a:r>
            <a:r>
              <a:rPr lang="en-AU" sz="2400" dirty="0"/>
              <a:t>, in the TV series of the same name?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F9A8E-200C-44DE-94B8-0291628F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700" y="0"/>
            <a:ext cx="7205005" cy="68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1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309" y="1186700"/>
            <a:ext cx="6380300" cy="15688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Books and movies: </a:t>
            </a:r>
          </a:p>
          <a:p>
            <a:pPr marL="0" indent="0">
              <a:buNone/>
            </a:pPr>
            <a:r>
              <a:rPr lang="en-AU" sz="2400" dirty="0"/>
              <a:t>In Harry Potter, name the four Houses of Hogwarts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5833F3-D5EB-4E49-858D-B9A798110D76}"/>
              </a:ext>
            </a:extLst>
          </p:cNvPr>
          <p:cNvSpPr txBox="1">
            <a:spLocks/>
          </p:cNvSpPr>
          <p:nvPr/>
        </p:nvSpPr>
        <p:spPr>
          <a:xfrm>
            <a:off x="5364786" y="2703093"/>
            <a:ext cx="6198065" cy="98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 point for each one you get right.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91C3A-C31A-4AC7-998B-B979DC2E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9" y="1333849"/>
            <a:ext cx="4712160" cy="37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6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05" y="1008925"/>
            <a:ext cx="6842304" cy="18013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And finally, in the FA Cup Third Round this year Tottenham Hotspurs played non-league </a:t>
            </a:r>
            <a:r>
              <a:rPr lang="en-AU" sz="2400" b="1" dirty="0"/>
              <a:t>Marine AFC</a:t>
            </a:r>
            <a:r>
              <a:rPr lang="en-AU" sz="2400" dirty="0"/>
              <a:t> who are a record EIGHT DIVISIONS below them.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Q20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EBC4F1-7BA4-4704-AE94-45685787487A}"/>
              </a:ext>
            </a:extLst>
          </p:cNvPr>
          <p:cNvSpPr txBox="1">
            <a:spLocks/>
          </p:cNvSpPr>
          <p:nvPr/>
        </p:nvSpPr>
        <p:spPr>
          <a:xfrm>
            <a:off x="391805" y="2969968"/>
            <a:ext cx="6050940" cy="71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…but where exactly </a:t>
            </a:r>
            <a:r>
              <a:rPr lang="en-AU" sz="2400" i="1" dirty="0">
                <a:solidFill>
                  <a:schemeClr val="tx1"/>
                </a:solidFill>
              </a:rPr>
              <a:t>IS</a:t>
            </a:r>
            <a:r>
              <a:rPr lang="en-AU" sz="2400" dirty="0">
                <a:solidFill>
                  <a:schemeClr val="tx1"/>
                </a:solidFill>
              </a:rPr>
              <a:t> Marine AFC based?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18F36-1350-4110-99FD-46E4B8DE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739" y="619535"/>
            <a:ext cx="4253456" cy="451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4646-309C-4240-91B3-8AE1F35BA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968" y="685800"/>
            <a:ext cx="8128933" cy="36152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800" dirty="0"/>
              <a:t>That is the end</a:t>
            </a:r>
          </a:p>
          <a:p>
            <a:pPr marL="0" indent="0" algn="ctr">
              <a:buNone/>
            </a:pPr>
            <a:r>
              <a:rPr lang="en-AU" sz="4800" dirty="0"/>
              <a:t>Here come the answers…</a:t>
            </a:r>
          </a:p>
        </p:txBody>
      </p:sp>
    </p:spTree>
    <p:extLst>
      <p:ext uri="{BB962C8B-B14F-4D97-AF65-F5344CB8AC3E}">
        <p14:creationId xmlns:p14="http://schemas.microsoft.com/office/powerpoint/2010/main" val="875580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82" y="1470319"/>
            <a:ext cx="3990321" cy="2858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Popular culture: </a:t>
            </a:r>
          </a:p>
          <a:p>
            <a:pPr marL="0" indent="0">
              <a:buNone/>
            </a:pPr>
            <a:r>
              <a:rPr lang="en-AU" sz="2400" dirty="0"/>
              <a:t>Pop star, </a:t>
            </a:r>
            <a:r>
              <a:rPr lang="en-AU" sz="2400" b="1" dirty="0"/>
              <a:t>Miley Cyrus </a:t>
            </a:r>
            <a:r>
              <a:rPr lang="en-AU" sz="2400" dirty="0"/>
              <a:t>came to fame playing </a:t>
            </a:r>
            <a:r>
              <a:rPr lang="en-AU" sz="2400" b="1" dirty="0"/>
              <a:t>which TV character</a:t>
            </a:r>
            <a:r>
              <a:rPr lang="en-AU" sz="2400" dirty="0"/>
              <a:t>, in the TV series of the same name?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FFFC71-0A0E-4A86-861B-91EBDA46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700" y="0"/>
            <a:ext cx="7205005" cy="6834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9B354-CE47-447B-8CF8-E634CFEC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05" y="524134"/>
            <a:ext cx="8009300" cy="547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110" y="1585519"/>
            <a:ext cx="5164824" cy="2518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Sport:  </a:t>
            </a:r>
          </a:p>
          <a:p>
            <a:pPr marL="0" indent="0">
              <a:buNone/>
            </a:pPr>
            <a:r>
              <a:rPr lang="en-AU" sz="2400" dirty="0"/>
              <a:t>England captains, David Beckham and Harry Kane, attended the same school in North East London. </a:t>
            </a:r>
          </a:p>
          <a:p>
            <a:pPr marL="0" indent="0">
              <a:buNone/>
            </a:pPr>
            <a:r>
              <a:rPr lang="en-AU" sz="2400" dirty="0"/>
              <a:t>Name the London borough, originally in Essex , that the school is in.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4444B-9715-4174-B22F-CAAC315C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096"/>
            <a:ext cx="3115110" cy="4591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6C14B-67A2-42DC-BFCF-20D160709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971" y="848895"/>
            <a:ext cx="3789029" cy="4615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EF28E2-76B1-48EB-804C-8EAA7A767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68" y="138597"/>
            <a:ext cx="7328891" cy="6580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D9856-2172-436D-A9AD-2C7E42FF705A}"/>
              </a:ext>
            </a:extLst>
          </p:cNvPr>
          <p:cNvSpPr txBox="1"/>
          <p:nvPr/>
        </p:nvSpPr>
        <p:spPr>
          <a:xfrm>
            <a:off x="6559971" y="1786638"/>
            <a:ext cx="217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2060"/>
                </a:solidFill>
              </a:rPr>
              <a:t>CHINGFORD</a:t>
            </a:r>
          </a:p>
        </p:txBody>
      </p:sp>
    </p:spTree>
    <p:extLst>
      <p:ext uri="{BB962C8B-B14F-4D97-AF65-F5344CB8AC3E}">
        <p14:creationId xmlns:p14="http://schemas.microsoft.com/office/powerpoint/2010/main" val="289929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14" y="116066"/>
            <a:ext cx="10982613" cy="387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Match the female character to the correct Star Trek series…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12044-41AF-467F-8569-7C7832F1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1" y="692131"/>
            <a:ext cx="2388929" cy="2250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F3BC1-2773-48D5-A71C-EC9F0316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671" y="3096879"/>
            <a:ext cx="2226337" cy="2730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BF9EA-CE5C-4331-AFF2-74493D855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210" y="692131"/>
            <a:ext cx="2093785" cy="2250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4AD8C3-665D-414C-9076-9779C0589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217" y="3108292"/>
            <a:ext cx="2695951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54F9C0-F7A7-4F5E-A873-7C8033C2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551" y="716123"/>
            <a:ext cx="2956369" cy="229102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68966" y="1122747"/>
            <a:ext cx="435527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The Original Series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82894" y="1838461"/>
            <a:ext cx="409497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Next Generation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68966" y="2446947"/>
            <a:ext cx="4197586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Deep Space Nine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68966" y="3162661"/>
            <a:ext cx="292490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Voyager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0DD53F-D685-4A1B-832D-8BBC0039C0CF}"/>
              </a:ext>
            </a:extLst>
          </p:cNvPr>
          <p:cNvSpPr txBox="1">
            <a:spLocks/>
          </p:cNvSpPr>
          <p:nvPr/>
        </p:nvSpPr>
        <p:spPr>
          <a:xfrm>
            <a:off x="82894" y="3878375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Enterprise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82894" y="4594089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Discovery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D6C862-46AB-4855-98CD-6A03160B6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822" y="3100005"/>
            <a:ext cx="2838193" cy="2730414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Q3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054CF91-16EE-402D-8215-B56D0FCD3683}"/>
              </a:ext>
            </a:extLst>
          </p:cNvPr>
          <p:cNvSpPr txBox="1">
            <a:spLocks/>
          </p:cNvSpPr>
          <p:nvPr/>
        </p:nvSpPr>
        <p:spPr>
          <a:xfrm>
            <a:off x="6646217" y="971202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1.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BC41A92-6512-46CC-8C44-8B9555F15082}"/>
              </a:ext>
            </a:extLst>
          </p:cNvPr>
          <p:cNvSpPr txBox="1">
            <a:spLocks/>
          </p:cNvSpPr>
          <p:nvPr/>
        </p:nvSpPr>
        <p:spPr>
          <a:xfrm>
            <a:off x="9248718" y="836711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2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184BCDC-9D31-484D-B3C6-EC721B76335D}"/>
              </a:ext>
            </a:extLst>
          </p:cNvPr>
          <p:cNvSpPr txBox="1">
            <a:spLocks/>
          </p:cNvSpPr>
          <p:nvPr/>
        </p:nvSpPr>
        <p:spPr>
          <a:xfrm>
            <a:off x="8786910" y="3112990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5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303A972-E8E2-47C5-80B1-4284D95E76E2}"/>
              </a:ext>
            </a:extLst>
          </p:cNvPr>
          <p:cNvSpPr txBox="1">
            <a:spLocks/>
          </p:cNvSpPr>
          <p:nvPr/>
        </p:nvSpPr>
        <p:spPr>
          <a:xfrm>
            <a:off x="5923757" y="3302287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4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E8020E-CBDA-4509-B28B-163F4AF720EB}"/>
              </a:ext>
            </a:extLst>
          </p:cNvPr>
          <p:cNvSpPr txBox="1">
            <a:spLocks/>
          </p:cNvSpPr>
          <p:nvPr/>
        </p:nvSpPr>
        <p:spPr>
          <a:xfrm>
            <a:off x="11349335" y="3108292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6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D318F12-7A7E-4349-AECC-5B2954697D76}"/>
              </a:ext>
            </a:extLst>
          </p:cNvPr>
          <p:cNvSpPr txBox="1">
            <a:spLocks/>
          </p:cNvSpPr>
          <p:nvPr/>
        </p:nvSpPr>
        <p:spPr>
          <a:xfrm>
            <a:off x="11408671" y="765869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7248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3" grpId="0"/>
      <p:bldP spid="24" grpId="0"/>
      <p:bldP spid="25" grpId="0"/>
      <p:bldP spid="27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14" y="116066"/>
            <a:ext cx="10982613" cy="387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Match the female character to the correct Star Trek series…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12044-41AF-467F-8569-7C7832F1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60" y="578647"/>
            <a:ext cx="2814697" cy="265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F3BC1-2773-48D5-A71C-EC9F0316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69" y="3449872"/>
            <a:ext cx="2313303" cy="2837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BF9EA-CE5C-4331-AFF2-74493D855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69" y="517760"/>
            <a:ext cx="2619613" cy="281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4AD8C3-665D-414C-9076-9779C0589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760" y="3359279"/>
            <a:ext cx="2887918" cy="2887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54F9C0-F7A7-4F5E-A873-7C8033C2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39" y="592381"/>
            <a:ext cx="3331510" cy="258174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4674654" y="2716113"/>
            <a:ext cx="3027022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 </a:t>
            </a:r>
            <a:r>
              <a:rPr lang="en-AU" sz="2400" b="1" dirty="0">
                <a:solidFill>
                  <a:schemeClr val="tx1"/>
                </a:solidFill>
              </a:rPr>
              <a:t>The Original Series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701336" y="2745368"/>
            <a:ext cx="279653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b="1" dirty="0">
                <a:solidFill>
                  <a:schemeClr val="tx1"/>
                </a:solidFill>
              </a:rPr>
              <a:t>Deep Space Nine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8808492" y="2826190"/>
            <a:ext cx="184325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b="1" dirty="0">
                <a:solidFill>
                  <a:schemeClr val="tx1"/>
                </a:solidFill>
              </a:rPr>
              <a:t>Voyager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0DD53F-D685-4A1B-832D-8BBC0039C0CF}"/>
              </a:ext>
            </a:extLst>
          </p:cNvPr>
          <p:cNvSpPr txBox="1">
            <a:spLocks/>
          </p:cNvSpPr>
          <p:nvPr/>
        </p:nvSpPr>
        <p:spPr>
          <a:xfrm>
            <a:off x="8658003" y="5809749"/>
            <a:ext cx="187856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b="1" dirty="0">
                <a:solidFill>
                  <a:schemeClr val="tx1"/>
                </a:solidFill>
              </a:rPr>
              <a:t>Enterprise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D6C862-46AB-4855-98CD-6A03160B6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539" y="3284418"/>
            <a:ext cx="3108350" cy="299031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Q3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054CF91-16EE-402D-8215-B56D0FCD3683}"/>
              </a:ext>
            </a:extLst>
          </p:cNvPr>
          <p:cNvSpPr txBox="1">
            <a:spLocks/>
          </p:cNvSpPr>
          <p:nvPr/>
        </p:nvSpPr>
        <p:spPr>
          <a:xfrm>
            <a:off x="3302706" y="677118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1.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BC41A92-6512-46CC-8C44-8B9555F15082}"/>
              </a:ext>
            </a:extLst>
          </p:cNvPr>
          <p:cNvSpPr txBox="1">
            <a:spLocks/>
          </p:cNvSpPr>
          <p:nvPr/>
        </p:nvSpPr>
        <p:spPr>
          <a:xfrm>
            <a:off x="6943150" y="667893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2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184BCDC-9D31-484D-B3C6-EC721B76335D}"/>
              </a:ext>
            </a:extLst>
          </p:cNvPr>
          <p:cNvSpPr txBox="1">
            <a:spLocks/>
          </p:cNvSpPr>
          <p:nvPr/>
        </p:nvSpPr>
        <p:spPr>
          <a:xfrm>
            <a:off x="7172982" y="3352417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5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303A972-E8E2-47C5-80B1-4284D95E76E2}"/>
              </a:ext>
            </a:extLst>
          </p:cNvPr>
          <p:cNvSpPr txBox="1">
            <a:spLocks/>
          </p:cNvSpPr>
          <p:nvPr/>
        </p:nvSpPr>
        <p:spPr>
          <a:xfrm>
            <a:off x="3327290" y="3352417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4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E8020E-CBDA-4509-B28B-163F4AF720EB}"/>
              </a:ext>
            </a:extLst>
          </p:cNvPr>
          <p:cNvSpPr txBox="1">
            <a:spLocks/>
          </p:cNvSpPr>
          <p:nvPr/>
        </p:nvSpPr>
        <p:spPr>
          <a:xfrm>
            <a:off x="10104665" y="3483487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6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D318F12-7A7E-4349-AECC-5B2954697D76}"/>
              </a:ext>
            </a:extLst>
          </p:cNvPr>
          <p:cNvSpPr txBox="1">
            <a:spLocks/>
          </p:cNvSpPr>
          <p:nvPr/>
        </p:nvSpPr>
        <p:spPr>
          <a:xfrm>
            <a:off x="10428907" y="639325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9E7BD93-31F8-43C9-8C72-62CEB440750F}"/>
              </a:ext>
            </a:extLst>
          </p:cNvPr>
          <p:cNvSpPr txBox="1">
            <a:spLocks/>
          </p:cNvSpPr>
          <p:nvPr/>
        </p:nvSpPr>
        <p:spPr>
          <a:xfrm>
            <a:off x="1317537" y="5879729"/>
            <a:ext cx="167835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b="1" dirty="0">
                <a:solidFill>
                  <a:schemeClr val="tx1"/>
                </a:solidFill>
              </a:rPr>
              <a:t>Discovery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06958E-ADEB-4D6F-9F78-391DE25D99B7}"/>
              </a:ext>
            </a:extLst>
          </p:cNvPr>
          <p:cNvSpPr txBox="1">
            <a:spLocks/>
          </p:cNvSpPr>
          <p:nvPr/>
        </p:nvSpPr>
        <p:spPr>
          <a:xfrm>
            <a:off x="3497875" y="6391736"/>
            <a:ext cx="5919866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1 point for each one you got correct</a:t>
            </a:r>
            <a:endParaRPr lang="en-AU" sz="2400" b="1" dirty="0">
              <a:solidFill>
                <a:srgbClr val="FFFF00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9F7EE2E-104B-425B-BD5A-ECF34FB1DA92}"/>
              </a:ext>
            </a:extLst>
          </p:cNvPr>
          <p:cNvSpPr txBox="1">
            <a:spLocks/>
          </p:cNvSpPr>
          <p:nvPr/>
        </p:nvSpPr>
        <p:spPr>
          <a:xfrm>
            <a:off x="4881750" y="5729624"/>
            <a:ext cx="279849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b="1" dirty="0">
                <a:solidFill>
                  <a:schemeClr val="tx1"/>
                </a:solidFill>
              </a:rPr>
              <a:t>Next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6603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26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83" y="1470319"/>
            <a:ext cx="4256894" cy="15688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Books: </a:t>
            </a:r>
          </a:p>
          <a:p>
            <a:pPr marL="0" indent="0">
              <a:buNone/>
            </a:pPr>
            <a:r>
              <a:rPr lang="en-AU" sz="2400" dirty="0"/>
              <a:t>In the Beatrix Potter books, what is the name of Peter Rabbit’s arch enemy?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6C123-67F4-45FD-9F7C-05F459B3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76" y="1119588"/>
            <a:ext cx="7357861" cy="4182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E4504-CBE6-40B8-A960-FD82785E0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476" y="2779391"/>
            <a:ext cx="7472342" cy="4078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775F50-A07A-4BA3-AE3E-1F8107D9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475" y="-1"/>
            <a:ext cx="5124715" cy="37186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3977DD-2A51-4F11-8D18-A63C7EDDC160}"/>
              </a:ext>
            </a:extLst>
          </p:cNvPr>
          <p:cNvSpPr txBox="1">
            <a:spLocks/>
          </p:cNvSpPr>
          <p:nvPr/>
        </p:nvSpPr>
        <p:spPr>
          <a:xfrm>
            <a:off x="408582" y="2779390"/>
            <a:ext cx="2603221" cy="939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Mr McGregor</a:t>
            </a:r>
          </a:p>
        </p:txBody>
      </p:sp>
    </p:spTree>
    <p:extLst>
      <p:ext uri="{BB962C8B-B14F-4D97-AF65-F5344CB8AC3E}">
        <p14:creationId xmlns:p14="http://schemas.microsoft.com/office/powerpoint/2010/main" val="37239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15" y="86006"/>
            <a:ext cx="10982613" cy="980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A classic Martini contains two ingredients. Which of these is the correct  recipe…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720039" y="1595862"/>
            <a:ext cx="673777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Triple sec with either vodka or gin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720039" y="2508421"/>
            <a:ext cx="596598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b) Vermouth with either rum or vodka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720039" y="3429000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c) Rum with either vodka or gin 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429D3-A00C-435C-A02B-0A214806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09" y="1403621"/>
            <a:ext cx="3818066" cy="400858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64736-41EE-4CC0-BA92-18651AC75E04}"/>
              </a:ext>
            </a:extLst>
          </p:cNvPr>
          <p:cNvSpPr txBox="1">
            <a:spLocks/>
          </p:cNvSpPr>
          <p:nvPr/>
        </p:nvSpPr>
        <p:spPr>
          <a:xfrm>
            <a:off x="720039" y="4383829"/>
            <a:ext cx="673777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Vermouth with either vodka or gin</a:t>
            </a:r>
            <a:endParaRPr lang="en-AU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F12CB-53E6-45D7-8F55-14960947A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46" y="1120254"/>
            <a:ext cx="5370029" cy="4291955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24BE745-792C-4BD9-BD77-8A4B9F193B7F}"/>
              </a:ext>
            </a:extLst>
          </p:cNvPr>
          <p:cNvSpPr/>
          <p:nvPr/>
        </p:nvSpPr>
        <p:spPr>
          <a:xfrm>
            <a:off x="9874406" y="654341"/>
            <a:ext cx="1815679" cy="1258349"/>
          </a:xfrm>
          <a:prstGeom prst="wedgeEllipseCallout">
            <a:avLst>
              <a:gd name="adj1" fmla="val -73042"/>
              <a:gd name="adj2" fmla="val 65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Shaken not stirred</a:t>
            </a:r>
          </a:p>
        </p:txBody>
      </p:sp>
    </p:spTree>
    <p:extLst>
      <p:ext uri="{BB962C8B-B14F-4D97-AF65-F5344CB8AC3E}">
        <p14:creationId xmlns:p14="http://schemas.microsoft.com/office/powerpoint/2010/main" val="13855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12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14" y="116066"/>
            <a:ext cx="10982613" cy="387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Match the First Lady to the correct US President…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501914" y="1156420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Mary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501914" y="1843837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Lady Bird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478846" y="2540677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Michelle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478846" y="3228094"/>
            <a:ext cx="292490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Rosalyn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0DD53F-D685-4A1B-832D-8BBC0039C0CF}"/>
              </a:ext>
            </a:extLst>
          </p:cNvPr>
          <p:cNvSpPr txBox="1">
            <a:spLocks/>
          </p:cNvSpPr>
          <p:nvPr/>
        </p:nvSpPr>
        <p:spPr>
          <a:xfrm>
            <a:off x="467759" y="3877551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Edith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467759" y="4606468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Melania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41E91-1D64-4FB5-AF2D-E97C566F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55" y="3418317"/>
            <a:ext cx="2389188" cy="2870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FB42B-351F-4C31-A7B2-810D9C47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50" y="3976133"/>
            <a:ext cx="3077133" cy="2218145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186DC90-220E-4057-88C8-1A9196067763}"/>
              </a:ext>
            </a:extLst>
          </p:cNvPr>
          <p:cNvSpPr txBox="1">
            <a:spLocks/>
          </p:cNvSpPr>
          <p:nvPr/>
        </p:nvSpPr>
        <p:spPr>
          <a:xfrm>
            <a:off x="9078838" y="3550995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5 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FBCB83-05C2-49FC-A55F-9032E64F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176" y="3518461"/>
            <a:ext cx="2466436" cy="2790743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9C11CD9-6AF1-4384-9E51-4765978A03AD}"/>
              </a:ext>
            </a:extLst>
          </p:cNvPr>
          <p:cNvSpPr txBox="1">
            <a:spLocks/>
          </p:cNvSpPr>
          <p:nvPr/>
        </p:nvSpPr>
        <p:spPr>
          <a:xfrm>
            <a:off x="11628850" y="3550995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6 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63D69E0-0913-4B22-803F-4AA759914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711" y="632900"/>
            <a:ext cx="2467476" cy="2695745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392F84D-709F-4808-9278-E2BDD48C35E5}"/>
              </a:ext>
            </a:extLst>
          </p:cNvPr>
          <p:cNvSpPr txBox="1">
            <a:spLocks/>
          </p:cNvSpPr>
          <p:nvPr/>
        </p:nvSpPr>
        <p:spPr>
          <a:xfrm>
            <a:off x="9137327" y="663360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2 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B9053A2-E738-4C47-B857-05001BF1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193" y="656014"/>
            <a:ext cx="2097802" cy="2683525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E8FAD91-133F-47F9-895C-629DEACC258D}"/>
              </a:ext>
            </a:extLst>
          </p:cNvPr>
          <p:cNvSpPr txBox="1">
            <a:spLocks/>
          </p:cNvSpPr>
          <p:nvPr/>
        </p:nvSpPr>
        <p:spPr>
          <a:xfrm>
            <a:off x="11572939" y="651140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28ED3A-7FB9-4383-81EB-AEB5C032F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029" y="662998"/>
            <a:ext cx="2325037" cy="3141200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FB66886-5E43-4031-81E4-C123C05095FA}"/>
              </a:ext>
            </a:extLst>
          </p:cNvPr>
          <p:cNvSpPr txBox="1">
            <a:spLocks/>
          </p:cNvSpPr>
          <p:nvPr/>
        </p:nvSpPr>
        <p:spPr>
          <a:xfrm>
            <a:off x="6157110" y="722509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1.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599BA5F-0D94-4CC2-89D5-854CCE16AB12}"/>
              </a:ext>
            </a:extLst>
          </p:cNvPr>
          <p:cNvSpPr txBox="1">
            <a:spLocks/>
          </p:cNvSpPr>
          <p:nvPr/>
        </p:nvSpPr>
        <p:spPr>
          <a:xfrm>
            <a:off x="6096000" y="4077368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4 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4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110" y="1149292"/>
            <a:ext cx="5164824" cy="33304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Sport – and geography:  </a:t>
            </a:r>
          </a:p>
          <a:p>
            <a:pPr marL="0" indent="0">
              <a:buNone/>
            </a:pPr>
            <a:r>
              <a:rPr lang="en-AU" sz="2400" dirty="0"/>
              <a:t>England captains, </a:t>
            </a:r>
            <a:r>
              <a:rPr lang="en-AU" sz="2400" b="1" dirty="0"/>
              <a:t>David Beckham </a:t>
            </a:r>
            <a:r>
              <a:rPr lang="en-AU" sz="2400" dirty="0"/>
              <a:t>and </a:t>
            </a:r>
            <a:r>
              <a:rPr lang="en-AU" sz="2400" b="1" dirty="0"/>
              <a:t>Harry Kane</a:t>
            </a:r>
            <a:r>
              <a:rPr lang="en-AU" sz="2400" dirty="0"/>
              <a:t>, attended the same school in North East London. </a:t>
            </a:r>
          </a:p>
          <a:p>
            <a:pPr marL="0" indent="0">
              <a:buNone/>
            </a:pPr>
            <a:r>
              <a:rPr lang="en-AU" sz="2400" dirty="0"/>
              <a:t>Which London borough, originally in Essex, is the school in?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4444B-9715-4174-B22F-CAAC315C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096"/>
            <a:ext cx="3115110" cy="4591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6C14B-67A2-42DC-BFCF-20D160709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971" y="848895"/>
            <a:ext cx="3789029" cy="461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31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14" y="116066"/>
            <a:ext cx="10982613" cy="387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Match the First Lady to the correct US President…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3447131" y="6208968"/>
            <a:ext cx="1372945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Rosalyn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41E91-1D64-4FB5-AF2D-E97C566F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55" y="3418317"/>
            <a:ext cx="2389188" cy="2870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FB42B-351F-4C31-A7B2-810D9C47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50" y="3976133"/>
            <a:ext cx="3077133" cy="2218145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186DC90-220E-4057-88C8-1A9196067763}"/>
              </a:ext>
            </a:extLst>
          </p:cNvPr>
          <p:cNvSpPr txBox="1">
            <a:spLocks/>
          </p:cNvSpPr>
          <p:nvPr/>
        </p:nvSpPr>
        <p:spPr>
          <a:xfrm>
            <a:off x="9078838" y="3550995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5 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FBCB83-05C2-49FC-A55F-9032E64F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176" y="3518461"/>
            <a:ext cx="2466436" cy="2790743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9C11CD9-6AF1-4384-9E51-4765978A03AD}"/>
              </a:ext>
            </a:extLst>
          </p:cNvPr>
          <p:cNvSpPr txBox="1">
            <a:spLocks/>
          </p:cNvSpPr>
          <p:nvPr/>
        </p:nvSpPr>
        <p:spPr>
          <a:xfrm>
            <a:off x="11628850" y="3550995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6 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63D69E0-0913-4B22-803F-4AA759914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711" y="632900"/>
            <a:ext cx="2467476" cy="2695745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392F84D-709F-4808-9278-E2BDD48C35E5}"/>
              </a:ext>
            </a:extLst>
          </p:cNvPr>
          <p:cNvSpPr txBox="1">
            <a:spLocks/>
          </p:cNvSpPr>
          <p:nvPr/>
        </p:nvSpPr>
        <p:spPr>
          <a:xfrm>
            <a:off x="9137327" y="663360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2 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B9053A2-E738-4C47-B857-05001BF1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193" y="656014"/>
            <a:ext cx="2097802" cy="2683525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E8FAD91-133F-47F9-895C-629DEACC258D}"/>
              </a:ext>
            </a:extLst>
          </p:cNvPr>
          <p:cNvSpPr txBox="1">
            <a:spLocks/>
          </p:cNvSpPr>
          <p:nvPr/>
        </p:nvSpPr>
        <p:spPr>
          <a:xfrm>
            <a:off x="11572939" y="651140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28ED3A-7FB9-4383-81EB-AEB5C032F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029" y="662998"/>
            <a:ext cx="2325037" cy="3141200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FB66886-5E43-4031-81E4-C123C05095FA}"/>
              </a:ext>
            </a:extLst>
          </p:cNvPr>
          <p:cNvSpPr txBox="1">
            <a:spLocks/>
          </p:cNvSpPr>
          <p:nvPr/>
        </p:nvSpPr>
        <p:spPr>
          <a:xfrm>
            <a:off x="6157110" y="722509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1.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599BA5F-0D94-4CC2-89D5-854CCE16AB12}"/>
              </a:ext>
            </a:extLst>
          </p:cNvPr>
          <p:cNvSpPr txBox="1">
            <a:spLocks/>
          </p:cNvSpPr>
          <p:nvPr/>
        </p:nvSpPr>
        <p:spPr>
          <a:xfrm>
            <a:off x="6096000" y="4077368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4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C4EF82A-7208-40AC-A8D7-79B5047C7009}"/>
              </a:ext>
            </a:extLst>
          </p:cNvPr>
          <p:cNvSpPr txBox="1">
            <a:spLocks/>
          </p:cNvSpPr>
          <p:nvPr/>
        </p:nvSpPr>
        <p:spPr>
          <a:xfrm>
            <a:off x="7047455" y="3618306"/>
            <a:ext cx="16999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Abraham Lincoln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EADA00D-A7D8-4BA3-AFBA-0BEE7AB699D4}"/>
              </a:ext>
            </a:extLst>
          </p:cNvPr>
          <p:cNvSpPr txBox="1">
            <a:spLocks/>
          </p:cNvSpPr>
          <p:nvPr/>
        </p:nvSpPr>
        <p:spPr>
          <a:xfrm>
            <a:off x="4238062" y="614352"/>
            <a:ext cx="1993015" cy="699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Barack Obama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3214F8A-C427-4C74-A29E-A228EFD8788A}"/>
              </a:ext>
            </a:extLst>
          </p:cNvPr>
          <p:cNvSpPr txBox="1">
            <a:spLocks/>
          </p:cNvSpPr>
          <p:nvPr/>
        </p:nvSpPr>
        <p:spPr>
          <a:xfrm>
            <a:off x="9697889" y="2566881"/>
            <a:ext cx="1658417" cy="924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Linden B Johnson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A7754-183C-4F0D-A6F4-37EF79A3947B}"/>
              </a:ext>
            </a:extLst>
          </p:cNvPr>
          <p:cNvSpPr txBox="1">
            <a:spLocks/>
          </p:cNvSpPr>
          <p:nvPr/>
        </p:nvSpPr>
        <p:spPr>
          <a:xfrm>
            <a:off x="3447131" y="3819285"/>
            <a:ext cx="2059643" cy="853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Jimmy Carter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7DCBB2-B8C0-483E-9679-FFF23527A2A5}"/>
              </a:ext>
            </a:extLst>
          </p:cNvPr>
          <p:cNvSpPr txBox="1">
            <a:spLocks/>
          </p:cNvSpPr>
          <p:nvPr/>
        </p:nvSpPr>
        <p:spPr>
          <a:xfrm>
            <a:off x="7009711" y="662999"/>
            <a:ext cx="2127616" cy="666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Theodore Roosevelt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9A7ED9A-2A05-4F73-A6AF-C74AC33F1F30}"/>
              </a:ext>
            </a:extLst>
          </p:cNvPr>
          <p:cNvSpPr txBox="1">
            <a:spLocks/>
          </p:cNvSpPr>
          <p:nvPr/>
        </p:nvSpPr>
        <p:spPr>
          <a:xfrm>
            <a:off x="9583000" y="4201369"/>
            <a:ext cx="292490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That idiot man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307A5E2-5BD8-4259-AA94-C28482DA67A4}"/>
              </a:ext>
            </a:extLst>
          </p:cNvPr>
          <p:cNvSpPr txBox="1">
            <a:spLocks/>
          </p:cNvSpPr>
          <p:nvPr/>
        </p:nvSpPr>
        <p:spPr>
          <a:xfrm>
            <a:off x="7009711" y="6238724"/>
            <a:ext cx="108356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Mary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669B3CD-1BB7-4627-B3AA-1CFA2B910694}"/>
              </a:ext>
            </a:extLst>
          </p:cNvPr>
          <p:cNvSpPr txBox="1">
            <a:spLocks/>
          </p:cNvSpPr>
          <p:nvPr/>
        </p:nvSpPr>
        <p:spPr>
          <a:xfrm>
            <a:off x="9697889" y="281583"/>
            <a:ext cx="21750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Lady Bird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CA6B297-4CCE-44AB-8259-46BFC15AB5EE}"/>
              </a:ext>
            </a:extLst>
          </p:cNvPr>
          <p:cNvSpPr txBox="1">
            <a:spLocks/>
          </p:cNvSpPr>
          <p:nvPr/>
        </p:nvSpPr>
        <p:spPr>
          <a:xfrm>
            <a:off x="4238062" y="2580530"/>
            <a:ext cx="1456835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Michelle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C1EC4AD-B65E-4790-BC7D-2C4BB54E3C3D}"/>
              </a:ext>
            </a:extLst>
          </p:cNvPr>
          <p:cNvSpPr txBox="1">
            <a:spLocks/>
          </p:cNvSpPr>
          <p:nvPr/>
        </p:nvSpPr>
        <p:spPr>
          <a:xfrm>
            <a:off x="6981078" y="2891489"/>
            <a:ext cx="110449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Edith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B4F00022-159F-4BC5-AA8D-EA9827F1414A}"/>
              </a:ext>
            </a:extLst>
          </p:cNvPr>
          <p:cNvSpPr txBox="1">
            <a:spLocks/>
          </p:cNvSpPr>
          <p:nvPr/>
        </p:nvSpPr>
        <p:spPr>
          <a:xfrm>
            <a:off x="9583000" y="6238725"/>
            <a:ext cx="1595296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Melania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6EBBAC7-0D3B-4EF4-B015-ACCA4215C164}"/>
              </a:ext>
            </a:extLst>
          </p:cNvPr>
          <p:cNvSpPr txBox="1">
            <a:spLocks/>
          </p:cNvSpPr>
          <p:nvPr/>
        </p:nvSpPr>
        <p:spPr>
          <a:xfrm>
            <a:off x="117240" y="4777384"/>
            <a:ext cx="3290631" cy="1431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1 point for each one you got correct</a:t>
            </a:r>
            <a:endParaRPr lang="en-A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5" grpId="0"/>
      <p:bldP spid="38" grpId="0"/>
      <p:bldP spid="42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74" y="199766"/>
            <a:ext cx="6188277" cy="36759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dirty="0"/>
              <a:t>Pandemic: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AU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dirty="0"/>
              <a:t>Between</a:t>
            </a:r>
            <a:r>
              <a:rPr lang="en-AU" sz="2400" b="0" i="0" dirty="0">
                <a:effectLst/>
              </a:rPr>
              <a:t> February 1918 and April 1920 the </a:t>
            </a:r>
            <a:r>
              <a:rPr lang="en-AU" sz="2400" b="1" i="0" dirty="0">
                <a:effectLst/>
              </a:rPr>
              <a:t>Spanish flu</a:t>
            </a:r>
            <a:r>
              <a:rPr lang="en-AU" sz="2400" b="0" i="0" dirty="0">
                <a:effectLst/>
              </a:rPr>
              <a:t> infected 500 million people – about a third of the world's population at the time – in four successive waves.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AU" sz="11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dirty="0"/>
              <a:t>To the nearest million, how many people are estimated to have died worldwide?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C6EA1-E057-44D1-A0B4-53F0FEDD4AF2}"/>
              </a:ext>
            </a:extLst>
          </p:cNvPr>
          <p:cNvSpPr txBox="1"/>
          <p:nvPr/>
        </p:nvSpPr>
        <p:spPr>
          <a:xfrm>
            <a:off x="782973" y="3875714"/>
            <a:ext cx="9728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0" i="0" dirty="0">
                <a:effectLst/>
              </a:rPr>
              <a:t>The death toll is typically estimated to have been somewhere between 17 million and 50 million.</a:t>
            </a:r>
            <a:endParaRPr lang="en-AU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975907-0A9C-452D-9EBF-CBFDF95A3A05}"/>
              </a:ext>
            </a:extLst>
          </p:cNvPr>
          <p:cNvSpPr txBox="1">
            <a:spLocks/>
          </p:cNvSpPr>
          <p:nvPr/>
        </p:nvSpPr>
        <p:spPr>
          <a:xfrm>
            <a:off x="782973" y="4706711"/>
            <a:ext cx="9728434" cy="718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If you guessed anywhere between 17 and 50 million you get a point.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DC94-9898-42FC-B309-1CBE2CE8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187" y="717145"/>
            <a:ext cx="5069524" cy="29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6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7A458-B759-4E0B-83D1-8F50DD2F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070"/>
          </a:xfrm>
          <a:prstGeom prst="rect">
            <a:avLst/>
          </a:prstGeom>
          <a:gradFill>
            <a:gsLst>
              <a:gs pos="39000">
                <a:srgbClr val="A0C9FA"/>
              </a:gs>
              <a:gs pos="33641">
                <a:srgbClr val="C6DEFC"/>
              </a:gs>
              <a:gs pos="7000">
                <a:schemeClr val="accent1">
                  <a:lumMod val="5000"/>
                  <a:lumOff val="95000"/>
                  <a:alpha val="0"/>
                </a:schemeClr>
              </a:gs>
              <a:gs pos="12000">
                <a:srgbClr val="D3E5FD"/>
              </a:gs>
              <a:gs pos="74000">
                <a:schemeClr val="accent1">
                  <a:lumMod val="45000"/>
                  <a:lumOff val="55000"/>
                </a:schemeClr>
              </a:gs>
              <a:gs pos="52216">
                <a:srgbClr val="8981D0">
                  <a:alpha val="14000"/>
                </a:srgbClr>
              </a:gs>
              <a:gs pos="67000">
                <a:srgbClr val="7030A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813AF0-F556-4EC3-9ED1-5AC8CFF74CF6}"/>
              </a:ext>
            </a:extLst>
          </p:cNvPr>
          <p:cNvSpPr txBox="1">
            <a:spLocks/>
          </p:cNvSpPr>
          <p:nvPr/>
        </p:nvSpPr>
        <p:spPr>
          <a:xfrm>
            <a:off x="0" y="-74645"/>
            <a:ext cx="12192000" cy="1483567"/>
          </a:xfrm>
          <a:prstGeom prst="rect">
            <a:avLst/>
          </a:prstGeom>
          <a:gradFill>
            <a:gsLst>
              <a:gs pos="24000">
                <a:srgbClr val="7030A0">
                  <a:alpha val="61000"/>
                </a:srgbClr>
              </a:gs>
              <a:gs pos="90000">
                <a:schemeClr val="accent1">
                  <a:lumMod val="45000"/>
                  <a:lumOff val="55000"/>
                  <a:alpha val="14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800" b="1" dirty="0">
                <a:solidFill>
                  <a:schemeClr val="tx1"/>
                </a:solidFill>
              </a:rPr>
              <a:t>Television: Bill Bailey won Series 18 of Strictly Come Dancing – but can you remember who won Series 17, the previous year?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572CB5-2224-4459-B0C4-03BE65AD9F13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tx1"/>
                </a:solidFill>
              </a:rPr>
              <a:t>Q8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80EAA-4736-4812-9FF1-202076D84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442" y="1110330"/>
            <a:ext cx="4833115" cy="5550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C329E9-433D-455B-B295-07AA1A506DCA}"/>
              </a:ext>
            </a:extLst>
          </p:cNvPr>
          <p:cNvSpPr txBox="1"/>
          <p:nvPr/>
        </p:nvSpPr>
        <p:spPr>
          <a:xfrm>
            <a:off x="8921649" y="1995076"/>
            <a:ext cx="2840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Kelvin Fletcher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9B27A1C-936D-46D3-9ED4-9F3EFB0469CF}"/>
              </a:ext>
            </a:extLst>
          </p:cNvPr>
          <p:cNvSpPr/>
          <p:nvPr/>
        </p:nvSpPr>
        <p:spPr>
          <a:xfrm flipH="1">
            <a:off x="7354877" y="1826809"/>
            <a:ext cx="1566772" cy="138488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4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3315504" y="1107220"/>
            <a:ext cx="613049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1. Murder on the _________ Express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3315504" y="1976919"/>
            <a:ext cx="4997985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2. 4.50 From ______________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3315505" y="2860487"/>
            <a:ext cx="546776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3. ______ Among The Pigeons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3315504" y="3851641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4. At __________ Hotel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3374227" y="4842795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5. Why Didn’t They Ask_____________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E632-5641-43ED-B5DE-2C4672C2DE7C}"/>
              </a:ext>
            </a:extLst>
          </p:cNvPr>
          <p:cNvSpPr txBox="1"/>
          <p:nvPr/>
        </p:nvSpPr>
        <p:spPr>
          <a:xfrm>
            <a:off x="5993220" y="1055822"/>
            <a:ext cx="1333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Orient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40D79-5D23-458C-9D9C-9AB0A72FB9AF}"/>
              </a:ext>
            </a:extLst>
          </p:cNvPr>
          <p:cNvSpPr txBox="1"/>
          <p:nvPr/>
        </p:nvSpPr>
        <p:spPr>
          <a:xfrm>
            <a:off x="5239609" y="1905506"/>
            <a:ext cx="28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Paddington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A9E99-DD47-40B3-85E2-356CB47379B8}"/>
              </a:ext>
            </a:extLst>
          </p:cNvPr>
          <p:cNvSpPr txBox="1"/>
          <p:nvPr/>
        </p:nvSpPr>
        <p:spPr>
          <a:xfrm>
            <a:off x="3795661" y="2803026"/>
            <a:ext cx="1333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Cat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ECC25-73F7-4C20-8612-3D532C53A80B}"/>
              </a:ext>
            </a:extLst>
          </p:cNvPr>
          <p:cNvSpPr txBox="1"/>
          <p:nvPr/>
        </p:nvSpPr>
        <p:spPr>
          <a:xfrm>
            <a:off x="4109892" y="3777224"/>
            <a:ext cx="1670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Bertram’s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886F1-9B1F-4337-8710-5B1AD8EFD098}"/>
              </a:ext>
            </a:extLst>
          </p:cNvPr>
          <p:cNvSpPr txBox="1"/>
          <p:nvPr/>
        </p:nvSpPr>
        <p:spPr>
          <a:xfrm>
            <a:off x="6812544" y="4767636"/>
            <a:ext cx="1333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Evans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BD698DD-84C3-4C80-9DA5-899E729793EB}"/>
              </a:ext>
            </a:extLst>
          </p:cNvPr>
          <p:cNvSpPr txBox="1">
            <a:spLocks/>
          </p:cNvSpPr>
          <p:nvPr/>
        </p:nvSpPr>
        <p:spPr>
          <a:xfrm>
            <a:off x="2272309" y="5672209"/>
            <a:ext cx="5919866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1 point for each one you got correct</a:t>
            </a:r>
            <a:endParaRPr lang="en-AU" sz="2400" b="1" dirty="0">
              <a:solidFill>
                <a:srgbClr val="FFFF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6D1B24-6588-48BF-A540-6EDD6B04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6" y="1101373"/>
            <a:ext cx="2735038" cy="3359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05755-5C41-4049-998A-3773740F7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14" y="530536"/>
            <a:ext cx="2010590" cy="305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D70EB-9F4D-4B18-BEED-F1DBE491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64" y="1055822"/>
            <a:ext cx="1874217" cy="3042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6DBE7-49C2-4BA1-997C-D90C11ECA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168" y="1745195"/>
            <a:ext cx="1920013" cy="2987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790C49-4DC4-4F57-81EA-5E94FE4B3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823" y="2442480"/>
            <a:ext cx="1853091" cy="31646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436EC1-4A79-4140-A49C-44BE4A42F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6826" y="3270641"/>
            <a:ext cx="2122412" cy="312982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204B504-24A2-4004-A394-224F559E9CD8}"/>
              </a:ext>
            </a:extLst>
          </p:cNvPr>
          <p:cNvSpPr txBox="1">
            <a:spLocks/>
          </p:cNvSpPr>
          <p:nvPr/>
        </p:nvSpPr>
        <p:spPr>
          <a:xfrm>
            <a:off x="471496" y="35907"/>
            <a:ext cx="10982613" cy="869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Classic Crime Fiction: Below are five well known Agatha Christie novels. Fill in the blanks in their titles:</a:t>
            </a:r>
          </a:p>
        </p:txBody>
      </p:sp>
    </p:spTree>
    <p:extLst>
      <p:ext uri="{BB962C8B-B14F-4D97-AF65-F5344CB8AC3E}">
        <p14:creationId xmlns:p14="http://schemas.microsoft.com/office/powerpoint/2010/main" val="196318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8480" y="975224"/>
            <a:ext cx="6446041" cy="15688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More popular culture: </a:t>
            </a:r>
          </a:p>
          <a:p>
            <a:pPr marL="0" indent="0">
              <a:buNone/>
            </a:pPr>
            <a:r>
              <a:rPr lang="en-AU" sz="2400" dirty="0"/>
              <a:t>In the Simpsons, what is Marge Simpson’s maiden name?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5833F3-D5EB-4E49-858D-B9A798110D76}"/>
              </a:ext>
            </a:extLst>
          </p:cNvPr>
          <p:cNvSpPr txBox="1">
            <a:spLocks/>
          </p:cNvSpPr>
          <p:nvPr/>
        </p:nvSpPr>
        <p:spPr>
          <a:xfrm>
            <a:off x="4338480" y="2441155"/>
            <a:ext cx="6198065" cy="98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And for a second point, name the person who inspired that name.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2F3DB-EFD6-4F96-A50C-0616C252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4" y="874683"/>
            <a:ext cx="3455160" cy="40927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DE974A-039C-4D8B-BA4E-C2A98A97C92C}"/>
              </a:ext>
            </a:extLst>
          </p:cNvPr>
          <p:cNvSpPr txBox="1">
            <a:spLocks/>
          </p:cNvSpPr>
          <p:nvPr/>
        </p:nvSpPr>
        <p:spPr>
          <a:xfrm>
            <a:off x="4328719" y="3429001"/>
            <a:ext cx="2231473" cy="757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Bouvier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C86AC6-56F9-4081-835C-EF1CADCD373D}"/>
              </a:ext>
            </a:extLst>
          </p:cNvPr>
          <p:cNvSpPr txBox="1">
            <a:spLocks/>
          </p:cNvSpPr>
          <p:nvPr/>
        </p:nvSpPr>
        <p:spPr>
          <a:xfrm>
            <a:off x="4338480" y="4137825"/>
            <a:ext cx="4681625" cy="757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Jacqueline Kennedy Onassis </a:t>
            </a:r>
            <a:r>
              <a:rPr lang="en-AU" sz="2400" b="0" i="0" dirty="0">
                <a:solidFill>
                  <a:schemeClr val="tx1"/>
                </a:solidFill>
                <a:effectLst/>
              </a:rPr>
              <a:t>née </a:t>
            </a:r>
            <a:r>
              <a:rPr lang="en-AU" sz="2400" dirty="0">
                <a:solidFill>
                  <a:schemeClr val="tx1"/>
                </a:solidFill>
              </a:rPr>
              <a:t>Bouvier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19B1D-2F51-466D-AF9A-32DD95F5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3" y="874682"/>
            <a:ext cx="3850547" cy="4092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70F32-513D-4547-AFBC-01C2B79F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634" y="975224"/>
            <a:ext cx="3032879" cy="41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155F-D5D4-4C08-A3F1-0BBD773F4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93564C-B06C-415C-9952-FF8B2E0F4C3F}"/>
              </a:ext>
            </a:extLst>
          </p:cNvPr>
          <p:cNvSpPr txBox="1">
            <a:spLocks/>
          </p:cNvSpPr>
          <p:nvPr/>
        </p:nvSpPr>
        <p:spPr>
          <a:xfrm>
            <a:off x="2760110" y="58723"/>
            <a:ext cx="8514693" cy="2645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800" dirty="0">
                <a:solidFill>
                  <a:schemeClr val="tx1"/>
                </a:solidFill>
              </a:rPr>
              <a:t>International electronic dance music duo, 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AU" sz="2800" dirty="0">
              <a:solidFill>
                <a:schemeClr val="tx1"/>
              </a:solidFill>
            </a:endParaRPr>
          </a:p>
          <a:p>
            <a:pPr marL="0" indent="0">
              <a:spcBef>
                <a:spcPts val="2400"/>
              </a:spcBef>
              <a:buFont typeface="Wingdings 3" panose="05040102010807070707" pitchFamily="18" charset="2"/>
              <a:buNone/>
            </a:pPr>
            <a:r>
              <a:rPr lang="en-AU" sz="2800" dirty="0">
                <a:solidFill>
                  <a:schemeClr val="tx1"/>
                </a:solidFill>
              </a:rPr>
              <a:t>...come from which Northern town or city?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E2EBDB-3DEA-466E-9840-FA176506AC87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tx1"/>
                </a:solidFill>
              </a:rPr>
              <a:t>Q11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0D69D-B403-44B7-BE3D-6299BE2E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567" y="2329436"/>
            <a:ext cx="4628975" cy="452856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C868F3-3F61-4F46-B207-35BD3397FF65}"/>
              </a:ext>
            </a:extLst>
          </p:cNvPr>
          <p:cNvSpPr/>
          <p:nvPr/>
        </p:nvSpPr>
        <p:spPr>
          <a:xfrm>
            <a:off x="2279427" y="2647176"/>
            <a:ext cx="1803633" cy="1205018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F02E4A-5929-4A15-AF10-6B2B7E4F98ED}"/>
              </a:ext>
            </a:extLst>
          </p:cNvPr>
          <p:cNvSpPr/>
          <p:nvPr/>
        </p:nvSpPr>
        <p:spPr>
          <a:xfrm>
            <a:off x="4186106" y="3070371"/>
            <a:ext cx="1031846" cy="3586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5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501914" y="1052614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1. Prince Albert II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501914" y="1877829"/>
            <a:ext cx="492994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2. </a:t>
            </a:r>
            <a:r>
              <a:rPr lang="en-AU" sz="2400" b="0" i="0" dirty="0">
                <a:solidFill>
                  <a:schemeClr val="tx1"/>
                </a:solidFill>
                <a:effectLst/>
                <a:latin typeface="+mj-lt"/>
              </a:rPr>
              <a:t>King Bhumibol Adulyadej</a:t>
            </a:r>
            <a:endParaRPr lang="en-AU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525452" y="2805095"/>
            <a:ext cx="546776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3. Queen Margrethe II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501914" y="3805762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4. King Carl XVI Gustaf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468840" y="4763642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5. </a:t>
            </a:r>
            <a:r>
              <a:rPr lang="en-AU" sz="2400" b="0" i="0" dirty="0">
                <a:solidFill>
                  <a:schemeClr val="tx1"/>
                </a:solidFill>
                <a:effectLst/>
              </a:rPr>
              <a:t>King Norodom </a:t>
            </a:r>
            <a:r>
              <a:rPr lang="en-AU" sz="2400" b="0" i="0" dirty="0" err="1">
                <a:solidFill>
                  <a:schemeClr val="tx1"/>
                </a:solidFill>
                <a:effectLst/>
              </a:rPr>
              <a:t>Sihamoni</a:t>
            </a:r>
            <a:r>
              <a:rPr lang="en-AU" sz="2400" b="0" i="0" dirty="0">
                <a:solidFill>
                  <a:schemeClr val="tx1"/>
                </a:solidFill>
                <a:effectLst/>
              </a:rPr>
              <a:t> 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1152CA-592B-45A7-AEF5-79F26E02D10C}"/>
              </a:ext>
            </a:extLst>
          </p:cNvPr>
          <p:cNvSpPr txBox="1">
            <a:spLocks/>
          </p:cNvSpPr>
          <p:nvPr/>
        </p:nvSpPr>
        <p:spPr>
          <a:xfrm>
            <a:off x="468840" y="5733695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6. King Philippe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EF900F-6D5E-4BE6-AB6A-05CE10E1866B}"/>
              </a:ext>
            </a:extLst>
          </p:cNvPr>
          <p:cNvSpPr txBox="1">
            <a:spLocks/>
          </p:cNvSpPr>
          <p:nvPr/>
        </p:nvSpPr>
        <p:spPr>
          <a:xfrm>
            <a:off x="4966255" y="1010898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Monaco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F588478-BFE9-4EAE-BB9C-8307916C8B01}"/>
              </a:ext>
            </a:extLst>
          </p:cNvPr>
          <p:cNvSpPr txBox="1">
            <a:spLocks/>
          </p:cNvSpPr>
          <p:nvPr/>
        </p:nvSpPr>
        <p:spPr>
          <a:xfrm>
            <a:off x="4966254" y="1877829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Thailand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2623E5-FC92-4CB3-A716-3F34B41A8591}"/>
              </a:ext>
            </a:extLst>
          </p:cNvPr>
          <p:cNvSpPr txBox="1">
            <a:spLocks/>
          </p:cNvSpPr>
          <p:nvPr/>
        </p:nvSpPr>
        <p:spPr>
          <a:xfrm>
            <a:off x="4966254" y="5733694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Belgium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E0E501-6126-46FB-A7A6-14182F1C46F5}"/>
              </a:ext>
            </a:extLst>
          </p:cNvPr>
          <p:cNvSpPr txBox="1">
            <a:spLocks/>
          </p:cNvSpPr>
          <p:nvPr/>
        </p:nvSpPr>
        <p:spPr>
          <a:xfrm>
            <a:off x="4998423" y="4771001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Cambodia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5F446F2-AD57-4B2C-9D34-85CC969950D7}"/>
              </a:ext>
            </a:extLst>
          </p:cNvPr>
          <p:cNvSpPr txBox="1">
            <a:spLocks/>
          </p:cNvSpPr>
          <p:nvPr/>
        </p:nvSpPr>
        <p:spPr>
          <a:xfrm>
            <a:off x="4998424" y="3784025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Sweden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1793B86-F9C1-496F-9CF0-AF5EEDACE9DA}"/>
              </a:ext>
            </a:extLst>
          </p:cNvPr>
          <p:cNvSpPr txBox="1">
            <a:spLocks/>
          </p:cNvSpPr>
          <p:nvPr/>
        </p:nvSpPr>
        <p:spPr>
          <a:xfrm>
            <a:off x="4998424" y="2837689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Denmark</a:t>
            </a:r>
            <a:endParaRPr lang="en-AU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B6885-ED05-40A5-9D41-E17020F6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780" y="733544"/>
            <a:ext cx="2305372" cy="1505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3DF1D-819F-452B-95F5-122C486B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557" y="1205654"/>
            <a:ext cx="1657581" cy="160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A432B-5FFD-4E2E-95C3-CE2F4819B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416" y="1786955"/>
            <a:ext cx="1620500" cy="21835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D0422B-163F-48C0-95F4-1E05F919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141" y="2246063"/>
            <a:ext cx="1916481" cy="24619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4DA198-939A-4016-9619-679B3475F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637" y="3616856"/>
            <a:ext cx="2110638" cy="19675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47A007-386E-4E8E-988F-40A38C8A1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1698" y="4241952"/>
            <a:ext cx="1825453" cy="23673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600BC9-4964-4CCD-806B-06A7EF36F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3618" y="-1"/>
            <a:ext cx="2025251" cy="677830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D4B3E3A-DFDA-4AF9-A73B-37ABFA1E8B72}"/>
              </a:ext>
            </a:extLst>
          </p:cNvPr>
          <p:cNvSpPr txBox="1">
            <a:spLocks/>
          </p:cNvSpPr>
          <p:nvPr/>
        </p:nvSpPr>
        <p:spPr>
          <a:xfrm>
            <a:off x="525453" y="126941"/>
            <a:ext cx="9638166" cy="653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Reigning monarchs: name the nation that these six monarchs rule?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B626E49-98EC-4691-953B-AA8FDFD2F16C}"/>
              </a:ext>
            </a:extLst>
          </p:cNvPr>
          <p:cNvSpPr txBox="1">
            <a:spLocks/>
          </p:cNvSpPr>
          <p:nvPr/>
        </p:nvSpPr>
        <p:spPr>
          <a:xfrm>
            <a:off x="501914" y="6390313"/>
            <a:ext cx="5919866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1 point for each one you got correct</a:t>
            </a:r>
            <a:endParaRPr lang="en-A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4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20" grpId="0"/>
      <p:bldP spid="21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AAC201-5FBE-47AD-B104-360ADBC2B95E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A3F1C-D29C-4936-B894-C16ED63B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66" y="3087718"/>
            <a:ext cx="3118773" cy="2255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C6E85-40FC-48E2-BC00-C5EBDBEE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767" y="194954"/>
            <a:ext cx="3099079" cy="26988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26F810-868F-4BD5-8C46-2AB1F81CC3A4}"/>
              </a:ext>
            </a:extLst>
          </p:cNvPr>
          <p:cNvSpPr txBox="1">
            <a:spLocks/>
          </p:cNvSpPr>
          <p:nvPr/>
        </p:nvSpPr>
        <p:spPr>
          <a:xfrm>
            <a:off x="1290532" y="3299552"/>
            <a:ext cx="5670266" cy="2201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AU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0F0E3-0B8D-4453-ADB4-83F0CD7191C5}"/>
              </a:ext>
            </a:extLst>
          </p:cNvPr>
          <p:cNvSpPr txBox="1">
            <a:spLocks/>
          </p:cNvSpPr>
          <p:nvPr/>
        </p:nvSpPr>
        <p:spPr>
          <a:xfrm>
            <a:off x="1739317" y="2194784"/>
            <a:ext cx="5266941" cy="1903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002060"/>
                </a:solidFill>
                <a:latin typeface="+mj-lt"/>
              </a:rPr>
              <a:t>Which world event caused the name to be changed to Windsor?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002060"/>
                </a:solidFill>
                <a:latin typeface="+mj-lt"/>
              </a:rPr>
              <a:t>And for a second point, in what year?</a:t>
            </a:r>
            <a:endParaRPr lang="en-AU" sz="24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3B9B67-CCFF-4646-82A1-91F50A57FF76}"/>
              </a:ext>
            </a:extLst>
          </p:cNvPr>
          <p:cNvSpPr txBox="1">
            <a:spLocks/>
          </p:cNvSpPr>
          <p:nvPr/>
        </p:nvSpPr>
        <p:spPr>
          <a:xfrm>
            <a:off x="1739317" y="681602"/>
            <a:ext cx="4929947" cy="1262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002060"/>
                </a:solidFill>
                <a:latin typeface="+mj-lt"/>
              </a:rPr>
              <a:t>The House of Windsor used to be called the House of Saxe-Coburg Gothe.</a:t>
            </a:r>
            <a:endParaRPr lang="en-AU" sz="24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672166-DFD0-4609-AE40-49F002908B96}"/>
              </a:ext>
            </a:extLst>
          </p:cNvPr>
          <p:cNvSpPr txBox="1">
            <a:spLocks/>
          </p:cNvSpPr>
          <p:nvPr/>
        </p:nvSpPr>
        <p:spPr>
          <a:xfrm>
            <a:off x="1693857" y="4404022"/>
            <a:ext cx="5266941" cy="939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The First World War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1917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37EDB-8A0D-4FF7-B905-5189395A4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307" y="0"/>
            <a:ext cx="4058216" cy="65350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205323-DD60-4690-AAEF-A6FE26B92F1E}"/>
              </a:ext>
            </a:extLst>
          </p:cNvPr>
          <p:cNvSpPr/>
          <p:nvPr/>
        </p:nvSpPr>
        <p:spPr>
          <a:xfrm>
            <a:off x="7031307" y="2684882"/>
            <a:ext cx="3999813" cy="923330"/>
          </a:xfrm>
          <a:prstGeom prst="rect">
            <a:avLst/>
          </a:prstGeom>
          <a:noFill/>
          <a:ln w="107950"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nsolas" panose="020B0609020204030204" pitchFamily="49" charset="0"/>
              </a:rPr>
              <a:t>TOO GERMAN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4D7EF2-69DF-45D2-A5E6-F396F11A6928}"/>
              </a:ext>
            </a:extLst>
          </p:cNvPr>
          <p:cNvSpPr txBox="1">
            <a:spLocks/>
          </p:cNvSpPr>
          <p:nvPr/>
        </p:nvSpPr>
        <p:spPr>
          <a:xfrm>
            <a:off x="1706381" y="5510534"/>
            <a:ext cx="5312401" cy="7210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1 point for each one you got correct</a:t>
            </a:r>
            <a:endParaRPr lang="en-A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5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9932A8-BB9A-420E-B6A8-686AA89F5EDB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712C03-CB0F-4818-B233-DC0B2CCA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810" y="111303"/>
            <a:ext cx="5950273" cy="12225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Geography: I recently went to Orange in regional NSW. Why is the town called Orange?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2F0E6A-FE6F-4A47-8DDC-085E408F13AC}"/>
              </a:ext>
            </a:extLst>
          </p:cNvPr>
          <p:cNvSpPr txBox="1">
            <a:spLocks/>
          </p:cNvSpPr>
          <p:nvPr/>
        </p:nvSpPr>
        <p:spPr>
          <a:xfrm>
            <a:off x="844808" y="2628962"/>
            <a:ext cx="5866385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b) It is a major orange-growing region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556049-B6CB-4835-994D-A756088653C4}"/>
              </a:ext>
            </a:extLst>
          </p:cNvPr>
          <p:cNvSpPr txBox="1">
            <a:spLocks/>
          </p:cNvSpPr>
          <p:nvPr/>
        </p:nvSpPr>
        <p:spPr>
          <a:xfrm>
            <a:off x="844809" y="1513494"/>
            <a:ext cx="5807396" cy="889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Due to the unusual orange hue of the rocks and soil in the area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68AD8A-0B39-49A7-A4E5-C71891B744E9}"/>
              </a:ext>
            </a:extLst>
          </p:cNvPr>
          <p:cNvSpPr txBox="1">
            <a:spLocks/>
          </p:cNvSpPr>
          <p:nvPr/>
        </p:nvSpPr>
        <p:spPr>
          <a:xfrm>
            <a:off x="844808" y="3299563"/>
            <a:ext cx="5807397" cy="128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c) The founder of the town had fought in the Peninsula Wars with William of Orange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625B7D-C78B-4386-9576-EC844F672CE8}"/>
              </a:ext>
            </a:extLst>
          </p:cNvPr>
          <p:cNvSpPr txBox="1">
            <a:spLocks/>
          </p:cNvSpPr>
          <p:nvPr/>
        </p:nvSpPr>
        <p:spPr>
          <a:xfrm>
            <a:off x="844808" y="4638178"/>
            <a:ext cx="5866385" cy="1494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It was the site of a collision between two drovers’ carts, one carrying red pigment, one carrying yellow pigment</a:t>
            </a:r>
            <a:endParaRPr lang="en-AU" sz="2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AF5D6-848C-46F9-A8C8-178E0870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94" y="0"/>
            <a:ext cx="545590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E73996-9FC0-41D4-8FE1-112B805E0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6718"/>
            <a:ext cx="6096000" cy="52017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6E0B3-8910-4DA9-8877-14225FF239EE}"/>
              </a:ext>
            </a:extLst>
          </p:cNvPr>
          <p:cNvSpPr txBox="1"/>
          <p:nvPr/>
        </p:nvSpPr>
        <p:spPr>
          <a:xfrm>
            <a:off x="6096000" y="113397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1829 Major Thomas Mitchell named the </a:t>
            </a:r>
            <a:r>
              <a:rPr lang="en-AU" sz="2400" dirty="0">
                <a:solidFill>
                  <a:schemeClr val="bg1"/>
                </a:solidFill>
                <a:latin typeface="Arial" panose="020B0604020202020204" pitchFamily="34" charset="0"/>
              </a:rPr>
              <a:t>site of the new town ‘</a:t>
            </a:r>
            <a:r>
              <a:rPr lang="en-AU" sz="2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Orange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’ as he had been an associate of the </a:t>
            </a:r>
            <a:r>
              <a:rPr lang="en-AU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Prince of Orange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AU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Peninsular War.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710011" y="5408747"/>
            <a:ext cx="685523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e) Cheryl Cole: </a:t>
            </a:r>
            <a:r>
              <a:rPr lang="en-AU" sz="2400" i="1" dirty="0">
                <a:solidFill>
                  <a:schemeClr val="tx1"/>
                </a:solidFill>
              </a:rPr>
              <a:t>Call My Name</a:t>
            </a: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710011" y="2545149"/>
            <a:ext cx="5537475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b) Cheryl Cole: </a:t>
            </a:r>
            <a:r>
              <a:rPr lang="en-AU" sz="2400" i="1" dirty="0">
                <a:solidFill>
                  <a:schemeClr val="tx1"/>
                </a:solidFill>
                <a:latin typeface="+mj-lt"/>
              </a:rPr>
              <a:t>Fight For This Love</a:t>
            </a:r>
            <a:endParaRPr lang="en-AU" sz="2400" b="1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710011" y="4400215"/>
            <a:ext cx="564698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Girls Aloud: </a:t>
            </a:r>
            <a:r>
              <a:rPr lang="en-AU" sz="2400" i="1" dirty="0">
                <a:solidFill>
                  <a:schemeClr val="tx1"/>
                </a:solidFill>
              </a:rPr>
              <a:t>Sound Of The Underground</a:t>
            </a: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710011" y="3356651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chemeClr val="tx1"/>
                </a:solidFill>
              </a:rPr>
              <a:t>c) Girls Aloud:  </a:t>
            </a:r>
            <a:r>
              <a:rPr lang="en-AU" sz="2400" i="1" dirty="0">
                <a:solidFill>
                  <a:schemeClr val="tx1"/>
                </a:solidFill>
              </a:rPr>
              <a:t>The Promise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710011" y="1614827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Girls Aloud: </a:t>
            </a:r>
            <a:r>
              <a:rPr lang="en-AU" sz="2400" i="1" dirty="0">
                <a:solidFill>
                  <a:schemeClr val="tx1"/>
                </a:solidFill>
              </a:rPr>
              <a:t>Love Machine</a:t>
            </a: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84F8E-B911-48DC-A8DC-20932A5A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612" y="1922063"/>
            <a:ext cx="5816902" cy="325716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6DE3FE-3A0A-4783-A0FD-F521AACB3165}"/>
              </a:ext>
            </a:extLst>
          </p:cNvPr>
          <p:cNvSpPr txBox="1">
            <a:spLocks/>
          </p:cNvSpPr>
          <p:nvPr/>
        </p:nvSpPr>
        <p:spPr>
          <a:xfrm>
            <a:off x="710011" y="0"/>
            <a:ext cx="10489292" cy="1290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Pop music: </a:t>
            </a:r>
            <a:r>
              <a:rPr lang="en-AU" sz="2400" b="1" dirty="0"/>
              <a:t>Cheryl Cole’s </a:t>
            </a:r>
            <a:r>
              <a:rPr lang="en-AU" sz="2400" dirty="0"/>
              <a:t>solo career versus </a:t>
            </a:r>
            <a:r>
              <a:rPr lang="en-AU" sz="2400" b="1" dirty="0"/>
              <a:t>Girls Aloud </a:t>
            </a:r>
            <a:r>
              <a:rPr lang="en-AU" sz="2400" dirty="0"/>
              <a:t>and who sold the more records: place the following five hits in order, biggest seller first:</a:t>
            </a:r>
          </a:p>
        </p:txBody>
      </p:sp>
    </p:spTree>
    <p:extLst>
      <p:ext uri="{BB962C8B-B14F-4D97-AF65-F5344CB8AC3E}">
        <p14:creationId xmlns:p14="http://schemas.microsoft.com/office/powerpoint/2010/main" val="411801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14" y="116066"/>
            <a:ext cx="10982613" cy="749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Popular culture: Match the female character to the correct </a:t>
            </a:r>
            <a:r>
              <a:rPr lang="en-AU" sz="2400" i="1" dirty="0"/>
              <a:t>Star Trek </a:t>
            </a:r>
            <a:r>
              <a:rPr lang="en-AU" sz="2400" dirty="0"/>
              <a:t>series…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12044-41AF-467F-8569-7C7832F1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1" y="908546"/>
            <a:ext cx="2388929" cy="2250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F3BC1-2773-48D5-A71C-EC9F0316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271" y="3374790"/>
            <a:ext cx="2226337" cy="2730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BF9EA-CE5C-4331-AFF2-74493D855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559" y="899590"/>
            <a:ext cx="2093785" cy="2250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4AD8C3-665D-414C-9076-9779C0589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185" y="3392022"/>
            <a:ext cx="2695951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54F9C0-F7A7-4F5E-A873-7C8033C2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552" y="887869"/>
            <a:ext cx="2956369" cy="229102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68966" y="1122747"/>
            <a:ext cx="435527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The Original Series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68966" y="2024609"/>
            <a:ext cx="409497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Next Generation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68966" y="2827091"/>
            <a:ext cx="4197586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Deep Space Nine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82894" y="3653785"/>
            <a:ext cx="292490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Voyager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0DD53F-D685-4A1B-832D-8BBC0039C0CF}"/>
              </a:ext>
            </a:extLst>
          </p:cNvPr>
          <p:cNvSpPr txBox="1">
            <a:spLocks/>
          </p:cNvSpPr>
          <p:nvPr/>
        </p:nvSpPr>
        <p:spPr>
          <a:xfrm>
            <a:off x="82894" y="4456267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Enterprise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82894" y="5309803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Star Trek: </a:t>
            </a:r>
            <a:r>
              <a:rPr lang="en-AU" sz="2400" b="1" dirty="0">
                <a:solidFill>
                  <a:schemeClr val="tx1"/>
                </a:solidFill>
              </a:rPr>
              <a:t>Discovery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D6C862-46AB-4855-98CD-6A03160B6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772" y="3403178"/>
            <a:ext cx="2838193" cy="2730414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Q3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054CF91-16EE-402D-8215-B56D0FCD3683}"/>
              </a:ext>
            </a:extLst>
          </p:cNvPr>
          <p:cNvSpPr txBox="1">
            <a:spLocks/>
          </p:cNvSpPr>
          <p:nvPr/>
        </p:nvSpPr>
        <p:spPr>
          <a:xfrm>
            <a:off x="6646217" y="971202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1.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BC41A92-6512-46CC-8C44-8B9555F15082}"/>
              </a:ext>
            </a:extLst>
          </p:cNvPr>
          <p:cNvSpPr txBox="1">
            <a:spLocks/>
          </p:cNvSpPr>
          <p:nvPr/>
        </p:nvSpPr>
        <p:spPr>
          <a:xfrm>
            <a:off x="9232583" y="971201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2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184BCDC-9D31-484D-B3C6-EC721B76335D}"/>
              </a:ext>
            </a:extLst>
          </p:cNvPr>
          <p:cNvSpPr txBox="1">
            <a:spLocks/>
          </p:cNvSpPr>
          <p:nvPr/>
        </p:nvSpPr>
        <p:spPr>
          <a:xfrm>
            <a:off x="8937553" y="3403178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5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DE136E3-3591-4363-9D56-14DE4F013B1D}"/>
              </a:ext>
            </a:extLst>
          </p:cNvPr>
          <p:cNvSpPr txBox="1">
            <a:spLocks/>
          </p:cNvSpPr>
          <p:nvPr/>
        </p:nvSpPr>
        <p:spPr>
          <a:xfrm>
            <a:off x="7103417" y="1428402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1.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303A972-E8E2-47C5-80B1-4284D95E76E2}"/>
              </a:ext>
            </a:extLst>
          </p:cNvPr>
          <p:cNvSpPr txBox="1">
            <a:spLocks/>
          </p:cNvSpPr>
          <p:nvPr/>
        </p:nvSpPr>
        <p:spPr>
          <a:xfrm>
            <a:off x="6131660" y="3448425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4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E8020E-CBDA-4509-B28B-163F4AF720EB}"/>
              </a:ext>
            </a:extLst>
          </p:cNvPr>
          <p:cNvSpPr txBox="1">
            <a:spLocks/>
          </p:cNvSpPr>
          <p:nvPr/>
        </p:nvSpPr>
        <p:spPr>
          <a:xfrm>
            <a:off x="11479228" y="3403177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6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D318F12-7A7E-4349-AECC-5B2954697D76}"/>
              </a:ext>
            </a:extLst>
          </p:cNvPr>
          <p:cNvSpPr txBox="1">
            <a:spLocks/>
          </p:cNvSpPr>
          <p:nvPr/>
        </p:nvSpPr>
        <p:spPr>
          <a:xfrm>
            <a:off x="11420507" y="910595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892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710011" y="4093001"/>
            <a:ext cx="685523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e) Cheryl Cole: </a:t>
            </a:r>
            <a:r>
              <a:rPr lang="en-AU" sz="2400" i="1" dirty="0">
                <a:solidFill>
                  <a:schemeClr val="tx1"/>
                </a:solidFill>
              </a:rPr>
              <a:t>Call My Name</a:t>
            </a: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710011" y="1407632"/>
            <a:ext cx="5397176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b) Cheryl Cole: </a:t>
            </a:r>
            <a:r>
              <a:rPr lang="en-AU" sz="2400" b="1" dirty="0">
                <a:solidFill>
                  <a:schemeClr val="tx1"/>
                </a:solidFill>
                <a:latin typeface="+mj-lt"/>
              </a:rPr>
              <a:t>Fight For This Love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710011" y="2072081"/>
            <a:ext cx="5646983" cy="739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Girls Aloud: </a:t>
            </a:r>
            <a:r>
              <a:rPr lang="en-AU" sz="2400" i="1" dirty="0">
                <a:solidFill>
                  <a:schemeClr val="tx1"/>
                </a:solidFill>
              </a:rPr>
              <a:t>Sound Of The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None/>
            </a:pPr>
            <a:r>
              <a:rPr lang="en-AU" sz="2400" i="1" dirty="0">
                <a:solidFill>
                  <a:schemeClr val="tx1"/>
                </a:solidFill>
              </a:rPr>
              <a:t>     Underground</a:t>
            </a: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710011" y="3190003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chemeClr val="tx1"/>
                </a:solidFill>
              </a:rPr>
              <a:t>c) Girls Aloud:  </a:t>
            </a:r>
            <a:r>
              <a:rPr lang="en-AU" sz="2400" i="1" dirty="0">
                <a:solidFill>
                  <a:schemeClr val="tx1"/>
                </a:solidFill>
              </a:rPr>
              <a:t>The Promise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710011" y="4908436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Girls Aloud: </a:t>
            </a:r>
            <a:r>
              <a:rPr lang="en-AU" sz="2400" i="1" dirty="0">
                <a:solidFill>
                  <a:schemeClr val="tx1"/>
                </a:solidFill>
              </a:rPr>
              <a:t>Love Machine</a:t>
            </a: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84F8E-B911-48DC-A8DC-20932A5A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612" y="1922063"/>
            <a:ext cx="5816902" cy="3257169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AD957FAE-1D67-4FD7-B500-DCFA9BC8723B}"/>
              </a:ext>
            </a:extLst>
          </p:cNvPr>
          <p:cNvSpPr/>
          <p:nvPr/>
        </p:nvSpPr>
        <p:spPr>
          <a:xfrm>
            <a:off x="7679334" y="984566"/>
            <a:ext cx="2080469" cy="131775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 know It’s us – we sold more!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8FDC6-7A6E-4792-8206-2827C286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657" y="1254044"/>
            <a:ext cx="6063800" cy="3925188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7E52FE5-9D91-41D8-9933-A886ED95997D}"/>
              </a:ext>
            </a:extLst>
          </p:cNvPr>
          <p:cNvSpPr/>
          <p:nvPr/>
        </p:nvSpPr>
        <p:spPr>
          <a:xfrm>
            <a:off x="5829476" y="1066313"/>
            <a:ext cx="2080469" cy="1317759"/>
          </a:xfrm>
          <a:prstGeom prst="wedgeEllipseCallout">
            <a:avLst>
              <a:gd name="adj1" fmla="val 88844"/>
              <a:gd name="adj2" fmla="val 143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No pet.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F551861-E601-4C57-93EE-F5A9E3446E5D}"/>
              </a:ext>
            </a:extLst>
          </p:cNvPr>
          <p:cNvSpPr txBox="1">
            <a:spLocks/>
          </p:cNvSpPr>
          <p:nvPr/>
        </p:nvSpPr>
        <p:spPr>
          <a:xfrm>
            <a:off x="710011" y="5858511"/>
            <a:ext cx="5919866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1 point for each one you got correct</a:t>
            </a:r>
            <a:endParaRPr lang="en-AU" sz="2400" b="1" dirty="0">
              <a:solidFill>
                <a:srgbClr val="FFFF00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09785E9-AFFD-487A-839B-7A688FE16AC8}"/>
              </a:ext>
            </a:extLst>
          </p:cNvPr>
          <p:cNvSpPr txBox="1">
            <a:spLocks/>
          </p:cNvSpPr>
          <p:nvPr/>
        </p:nvSpPr>
        <p:spPr>
          <a:xfrm>
            <a:off x="710011" y="0"/>
            <a:ext cx="10489292" cy="1290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Pop music: </a:t>
            </a:r>
            <a:r>
              <a:rPr lang="en-AU" sz="2400" b="1" dirty="0"/>
              <a:t>Cheryl Cole’s </a:t>
            </a:r>
            <a:r>
              <a:rPr lang="en-AU" sz="2400" dirty="0"/>
              <a:t>solo career versus </a:t>
            </a:r>
            <a:r>
              <a:rPr lang="en-AU" sz="2400" b="1" dirty="0"/>
              <a:t>Girls Aloud </a:t>
            </a:r>
            <a:r>
              <a:rPr lang="en-AU" sz="2400" dirty="0"/>
              <a:t>and who sold the more records: place the following five hits in order, biggest seller first:</a:t>
            </a:r>
          </a:p>
        </p:txBody>
      </p:sp>
    </p:spTree>
    <p:extLst>
      <p:ext uri="{BB962C8B-B14F-4D97-AF65-F5344CB8AC3E}">
        <p14:creationId xmlns:p14="http://schemas.microsoft.com/office/powerpoint/2010/main" val="15895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2" grpId="0" animBg="1"/>
      <p:bldP spid="18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05" y="1008925"/>
            <a:ext cx="6842304" cy="15688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 </a:t>
            </a:r>
          </a:p>
          <a:p>
            <a:pPr marL="0" indent="0">
              <a:buNone/>
            </a:pPr>
            <a:r>
              <a:rPr lang="en-AU" sz="2400" dirty="0"/>
              <a:t>How many current Heads of State (that is Prime Ministers or Presidents) are women?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Q16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C46C6F-0372-4634-9765-430FB3D04C6C}"/>
              </a:ext>
            </a:extLst>
          </p:cNvPr>
          <p:cNvSpPr txBox="1">
            <a:spLocks/>
          </p:cNvSpPr>
          <p:nvPr/>
        </p:nvSpPr>
        <p:spPr>
          <a:xfrm>
            <a:off x="419768" y="5317491"/>
            <a:ext cx="4566091" cy="71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Nearest guess wins the point.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5BC0C-D66C-49EB-91AC-7D41889D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139" y="668126"/>
            <a:ext cx="4973021" cy="353474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981A671-99B6-4025-8639-E3B73DE0D5D4}"/>
              </a:ext>
            </a:extLst>
          </p:cNvPr>
          <p:cNvSpPr/>
          <p:nvPr/>
        </p:nvSpPr>
        <p:spPr>
          <a:xfrm>
            <a:off x="7977930" y="738231"/>
            <a:ext cx="845956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135D20-F5CA-46D7-A290-BF0429CD42E0}"/>
              </a:ext>
            </a:extLst>
          </p:cNvPr>
          <p:cNvSpPr/>
          <p:nvPr/>
        </p:nvSpPr>
        <p:spPr>
          <a:xfrm>
            <a:off x="9020961" y="668126"/>
            <a:ext cx="845956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1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5D1C3C-E691-4419-A6AA-7B83C1844371}"/>
              </a:ext>
            </a:extLst>
          </p:cNvPr>
          <p:cNvSpPr txBox="1">
            <a:spLocks/>
          </p:cNvSpPr>
          <p:nvPr/>
        </p:nvSpPr>
        <p:spPr>
          <a:xfrm>
            <a:off x="391805" y="2611293"/>
            <a:ext cx="6463334" cy="71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There are currently </a:t>
            </a:r>
            <a:r>
              <a:rPr lang="en-AU" sz="2400" b="1" dirty="0">
                <a:solidFill>
                  <a:schemeClr val="tx1"/>
                </a:solidFill>
              </a:rPr>
              <a:t>25</a:t>
            </a:r>
            <a:r>
              <a:rPr lang="en-AU" sz="2400" dirty="0"/>
              <a:t> female heads of state…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F674D2-04A3-4395-B18B-0C7548ACBC37}"/>
              </a:ext>
            </a:extLst>
          </p:cNvPr>
          <p:cNvSpPr txBox="1">
            <a:spLocks/>
          </p:cNvSpPr>
          <p:nvPr/>
        </p:nvSpPr>
        <p:spPr>
          <a:xfrm>
            <a:off x="391805" y="3376558"/>
            <a:ext cx="6210331" cy="71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…which is still only </a:t>
            </a:r>
            <a:r>
              <a:rPr lang="en-AU" sz="2400" b="1" dirty="0">
                <a:solidFill>
                  <a:schemeClr val="tx1"/>
                </a:solidFill>
              </a:rPr>
              <a:t>12.8%</a:t>
            </a:r>
            <a:r>
              <a:rPr lang="en-AU" sz="2400" b="1" dirty="0"/>
              <a:t> </a:t>
            </a:r>
            <a:r>
              <a:rPr lang="en-AU" sz="2400" dirty="0"/>
              <a:t>of all current heads of state.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39793-3992-441C-ADEF-C56C306FC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51" y="26318"/>
            <a:ext cx="4666476" cy="67958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BF83B7-034C-4B97-B0A7-3D7722751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51" y="740501"/>
            <a:ext cx="5500394" cy="4898925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FB87B2B3-9BBF-4901-BF1D-05D578391D6D}"/>
              </a:ext>
            </a:extLst>
          </p:cNvPr>
          <p:cNvSpPr/>
          <p:nvPr/>
        </p:nvSpPr>
        <p:spPr>
          <a:xfrm>
            <a:off x="6301230" y="738231"/>
            <a:ext cx="2225097" cy="1208271"/>
          </a:xfrm>
          <a:prstGeom prst="cloudCallout">
            <a:avLst>
              <a:gd name="adj1" fmla="val 30059"/>
              <a:gd name="adj2" fmla="val 9306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i="1" dirty="0">
                <a:solidFill>
                  <a:schemeClr val="bg1"/>
                </a:solidFill>
              </a:rPr>
              <a:t>Gott im Himmel…</a:t>
            </a:r>
          </a:p>
        </p:txBody>
      </p:sp>
    </p:spTree>
    <p:extLst>
      <p:ext uri="{BB962C8B-B14F-4D97-AF65-F5344CB8AC3E}">
        <p14:creationId xmlns:p14="http://schemas.microsoft.com/office/powerpoint/2010/main" val="24047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501914" y="1052614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1. LA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501914" y="1877829"/>
            <a:ext cx="492994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2. Toronto</a:t>
            </a:r>
            <a:endParaRPr lang="en-AU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525452" y="2805095"/>
            <a:ext cx="546776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3. Minnesota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488271" y="3694199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4. Green Bay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468840" y="4640811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5. Boston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Q17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D4B3E3A-DFDA-4AF9-A73B-37ABFA1E8B72}"/>
              </a:ext>
            </a:extLst>
          </p:cNvPr>
          <p:cNvSpPr txBox="1">
            <a:spLocks/>
          </p:cNvSpPr>
          <p:nvPr/>
        </p:nvSpPr>
        <p:spPr>
          <a:xfrm>
            <a:off x="525452" y="255255"/>
            <a:ext cx="9638166" cy="653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Sport: match these six North American sports teams to the correct nickname…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15827E-1E8E-484E-851B-3245F7D6EF75}"/>
              </a:ext>
            </a:extLst>
          </p:cNvPr>
          <p:cNvSpPr txBox="1">
            <a:spLocks/>
          </p:cNvSpPr>
          <p:nvPr/>
        </p:nvSpPr>
        <p:spPr>
          <a:xfrm>
            <a:off x="468840" y="5539699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6. Houston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27814D-C14B-4F28-8616-07B9FC3AF37F}"/>
              </a:ext>
            </a:extLst>
          </p:cNvPr>
          <p:cNvSpPr txBox="1">
            <a:spLocks/>
          </p:cNvSpPr>
          <p:nvPr/>
        </p:nvSpPr>
        <p:spPr>
          <a:xfrm>
            <a:off x="8544297" y="1140816"/>
            <a:ext cx="17071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Dash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1FF8FE-7D10-473A-BEC3-6DAFE2F55B6C}"/>
              </a:ext>
            </a:extLst>
          </p:cNvPr>
          <p:cNvSpPr txBox="1">
            <a:spLocks/>
          </p:cNvSpPr>
          <p:nvPr/>
        </p:nvSpPr>
        <p:spPr>
          <a:xfrm>
            <a:off x="8544297" y="1903660"/>
            <a:ext cx="222729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b) Packers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4F8524-9D52-4551-AF78-70BBB378F10C}"/>
              </a:ext>
            </a:extLst>
          </p:cNvPr>
          <p:cNvSpPr txBox="1">
            <a:spLocks/>
          </p:cNvSpPr>
          <p:nvPr/>
        </p:nvSpPr>
        <p:spPr>
          <a:xfrm>
            <a:off x="8544297" y="2723893"/>
            <a:ext cx="244540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c) Blue Jays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3B69E4-DDC3-478F-BBC0-6CF7D470425A}"/>
              </a:ext>
            </a:extLst>
          </p:cNvPr>
          <p:cNvSpPr txBox="1">
            <a:spLocks/>
          </p:cNvSpPr>
          <p:nvPr/>
        </p:nvSpPr>
        <p:spPr>
          <a:xfrm>
            <a:off x="8547548" y="3613216"/>
            <a:ext cx="218534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</a:t>
            </a:r>
            <a:r>
              <a:rPr lang="en-AU" sz="2400" dirty="0" err="1">
                <a:solidFill>
                  <a:schemeClr val="tx1"/>
                </a:solidFill>
              </a:rPr>
              <a:t>Briuns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E2C3468-8EFA-4453-8440-8B9EC45005F1}"/>
              </a:ext>
            </a:extLst>
          </p:cNvPr>
          <p:cNvSpPr txBox="1">
            <a:spLocks/>
          </p:cNvSpPr>
          <p:nvPr/>
        </p:nvSpPr>
        <p:spPr>
          <a:xfrm>
            <a:off x="8544297" y="4502539"/>
            <a:ext cx="227762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e) Galaxy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3F665DC-EAA9-407C-B15F-2B8C6B12C44B}"/>
              </a:ext>
            </a:extLst>
          </p:cNvPr>
          <p:cNvSpPr txBox="1">
            <a:spLocks/>
          </p:cNvSpPr>
          <p:nvPr/>
        </p:nvSpPr>
        <p:spPr>
          <a:xfrm>
            <a:off x="8544297" y="5406381"/>
            <a:ext cx="274249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f) Timberwolves</a:t>
            </a:r>
            <a:endParaRPr lang="en-AU" sz="2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629D4-2DA6-41D1-AFEE-A575C80A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71" y="1866857"/>
            <a:ext cx="5867426" cy="27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20" grpId="0"/>
      <p:bldP spid="21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501914" y="1052614"/>
            <a:ext cx="412880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1. LA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501914" y="1877829"/>
            <a:ext cx="492994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  <a:latin typeface="+mj-lt"/>
              </a:rPr>
              <a:t>2. Toronto</a:t>
            </a:r>
            <a:endParaRPr lang="en-AU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525452" y="2805095"/>
            <a:ext cx="546776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3. Minnesota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488271" y="3694199"/>
            <a:ext cx="437720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4. Green Bay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468840" y="4640811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5. Boston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Q17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D4B3E3A-DFDA-4AF9-A73B-37ABFA1E8B72}"/>
              </a:ext>
            </a:extLst>
          </p:cNvPr>
          <p:cNvSpPr txBox="1">
            <a:spLocks/>
          </p:cNvSpPr>
          <p:nvPr/>
        </p:nvSpPr>
        <p:spPr>
          <a:xfrm>
            <a:off x="525452" y="255255"/>
            <a:ext cx="9638166" cy="653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Sport: match these six North American sports teams to the correct nickname…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15827E-1E8E-484E-851B-3245F7D6EF75}"/>
              </a:ext>
            </a:extLst>
          </p:cNvPr>
          <p:cNvSpPr txBox="1">
            <a:spLocks/>
          </p:cNvSpPr>
          <p:nvPr/>
        </p:nvSpPr>
        <p:spPr>
          <a:xfrm>
            <a:off x="468840" y="5539699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6. Houston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27814D-C14B-4F28-8616-07B9FC3AF37F}"/>
              </a:ext>
            </a:extLst>
          </p:cNvPr>
          <p:cNvSpPr txBox="1">
            <a:spLocks/>
          </p:cNvSpPr>
          <p:nvPr/>
        </p:nvSpPr>
        <p:spPr>
          <a:xfrm>
            <a:off x="2676871" y="5536913"/>
            <a:ext cx="17071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Dash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1FF8FE-7D10-473A-BEC3-6DAFE2F55B6C}"/>
              </a:ext>
            </a:extLst>
          </p:cNvPr>
          <p:cNvSpPr txBox="1">
            <a:spLocks/>
          </p:cNvSpPr>
          <p:nvPr/>
        </p:nvSpPr>
        <p:spPr>
          <a:xfrm>
            <a:off x="2676871" y="3663267"/>
            <a:ext cx="222729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b) Packers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4F8524-9D52-4551-AF78-70BBB378F10C}"/>
              </a:ext>
            </a:extLst>
          </p:cNvPr>
          <p:cNvSpPr txBox="1">
            <a:spLocks/>
          </p:cNvSpPr>
          <p:nvPr/>
        </p:nvSpPr>
        <p:spPr>
          <a:xfrm>
            <a:off x="2676871" y="1785884"/>
            <a:ext cx="244540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c) Blue Jays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3B69E4-DDC3-478F-BBC0-6CF7D470425A}"/>
              </a:ext>
            </a:extLst>
          </p:cNvPr>
          <p:cNvSpPr txBox="1">
            <a:spLocks/>
          </p:cNvSpPr>
          <p:nvPr/>
        </p:nvSpPr>
        <p:spPr>
          <a:xfrm>
            <a:off x="2676871" y="4609879"/>
            <a:ext cx="2185349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</a:t>
            </a:r>
            <a:r>
              <a:rPr lang="en-AU" sz="2400" dirty="0" err="1">
                <a:solidFill>
                  <a:schemeClr val="tx1"/>
                </a:solidFill>
              </a:rPr>
              <a:t>Briuns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E2C3468-8EFA-4453-8440-8B9EC45005F1}"/>
              </a:ext>
            </a:extLst>
          </p:cNvPr>
          <p:cNvSpPr txBox="1">
            <a:spLocks/>
          </p:cNvSpPr>
          <p:nvPr/>
        </p:nvSpPr>
        <p:spPr>
          <a:xfrm>
            <a:off x="2676871" y="1059844"/>
            <a:ext cx="227762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e) Galaxy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3F665DC-EAA9-407C-B15F-2B8C6B12C44B}"/>
              </a:ext>
            </a:extLst>
          </p:cNvPr>
          <p:cNvSpPr txBox="1">
            <a:spLocks/>
          </p:cNvSpPr>
          <p:nvPr/>
        </p:nvSpPr>
        <p:spPr>
          <a:xfrm>
            <a:off x="2676871" y="2774163"/>
            <a:ext cx="2742491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f) Timberwolves</a:t>
            </a:r>
            <a:endParaRPr lang="en-AU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76B15-0000-4034-8107-CA63FAFA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28" y="694889"/>
            <a:ext cx="1667108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01BA3-3E8D-49C1-B83E-E095FF69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717" y="1051455"/>
            <a:ext cx="1790950" cy="1790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35F54-C927-481F-A0D6-8A27787C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804" y="1591311"/>
            <a:ext cx="2318132" cy="1890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C1E82-8F87-4139-A226-3DCA616D9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712" y="2944662"/>
            <a:ext cx="1999279" cy="15135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C133AE-D80C-4313-9DD5-CE68B9FAE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20" y="3583672"/>
            <a:ext cx="1810003" cy="18385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91810A-CF2E-4455-811D-DC87E3BA0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359" y="4383399"/>
            <a:ext cx="2037526" cy="2037526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F90B7B9-DE89-40DA-9E91-EFAAA24EBB27}"/>
              </a:ext>
            </a:extLst>
          </p:cNvPr>
          <p:cNvSpPr txBox="1">
            <a:spLocks/>
          </p:cNvSpPr>
          <p:nvPr/>
        </p:nvSpPr>
        <p:spPr>
          <a:xfrm>
            <a:off x="8387160" y="1005203"/>
            <a:ext cx="227762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soccer (NSL)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58CB0B0-C33F-4CFC-A0A4-52E198951280}"/>
              </a:ext>
            </a:extLst>
          </p:cNvPr>
          <p:cNvSpPr txBox="1">
            <a:spLocks/>
          </p:cNvSpPr>
          <p:nvPr/>
        </p:nvSpPr>
        <p:spPr>
          <a:xfrm>
            <a:off x="8387160" y="1877828"/>
            <a:ext cx="227762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baseball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30E45F0-37D7-48E8-B22F-85C6803DC70E}"/>
              </a:ext>
            </a:extLst>
          </p:cNvPr>
          <p:cNvSpPr txBox="1">
            <a:spLocks/>
          </p:cNvSpPr>
          <p:nvPr/>
        </p:nvSpPr>
        <p:spPr>
          <a:xfrm>
            <a:off x="8387160" y="2789213"/>
            <a:ext cx="227762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basketball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89F8ED6-2F29-43B4-AE50-81B9C98148A5}"/>
              </a:ext>
            </a:extLst>
          </p:cNvPr>
          <p:cNvSpPr txBox="1">
            <a:spLocks/>
          </p:cNvSpPr>
          <p:nvPr/>
        </p:nvSpPr>
        <p:spPr>
          <a:xfrm>
            <a:off x="8376317" y="3701429"/>
            <a:ext cx="3074655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American football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80C0979-B4C3-429C-9A55-4733658DBED5}"/>
              </a:ext>
            </a:extLst>
          </p:cNvPr>
          <p:cNvSpPr txBox="1">
            <a:spLocks/>
          </p:cNvSpPr>
          <p:nvPr/>
        </p:nvSpPr>
        <p:spPr>
          <a:xfrm>
            <a:off x="8447281" y="5520333"/>
            <a:ext cx="271007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soccer (NWSL)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B08AA3B-6DA8-4137-8096-17486F79B1EC}"/>
              </a:ext>
            </a:extLst>
          </p:cNvPr>
          <p:cNvSpPr txBox="1">
            <a:spLocks/>
          </p:cNvSpPr>
          <p:nvPr/>
        </p:nvSpPr>
        <p:spPr>
          <a:xfrm>
            <a:off x="8351136" y="4608117"/>
            <a:ext cx="227762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ice hockey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C7AC52AF-1D4F-432D-8AB5-C01A1FE27853}"/>
              </a:ext>
            </a:extLst>
          </p:cNvPr>
          <p:cNvSpPr txBox="1">
            <a:spLocks/>
          </p:cNvSpPr>
          <p:nvPr/>
        </p:nvSpPr>
        <p:spPr>
          <a:xfrm>
            <a:off x="3424010" y="6423711"/>
            <a:ext cx="5485098" cy="385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A point for each one you got right.</a:t>
            </a:r>
          </a:p>
        </p:txBody>
      </p:sp>
    </p:spTree>
    <p:extLst>
      <p:ext uri="{BB962C8B-B14F-4D97-AF65-F5344CB8AC3E}">
        <p14:creationId xmlns:p14="http://schemas.microsoft.com/office/powerpoint/2010/main" val="136983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20" grpId="0"/>
      <p:bldP spid="21" grpId="0"/>
      <p:bldP spid="23" grpId="0"/>
      <p:bldP spid="29" grpId="0"/>
      <p:bldP spid="30" grpId="0"/>
      <p:bldP spid="31" grpId="0"/>
      <p:bldP spid="32" grpId="0"/>
      <p:bldP spid="34" grpId="0"/>
      <p:bldP spid="35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C46C6F-0372-4634-9765-430FB3D04C6C}"/>
              </a:ext>
            </a:extLst>
          </p:cNvPr>
          <p:cNvSpPr txBox="1">
            <a:spLocks/>
          </p:cNvSpPr>
          <p:nvPr/>
        </p:nvSpPr>
        <p:spPr>
          <a:xfrm>
            <a:off x="391803" y="4955304"/>
            <a:ext cx="4566091" cy="71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Nearest guess wins the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04827-D0D5-4906-ABA9-C2C45645C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19" y="1767764"/>
            <a:ext cx="2886478" cy="25721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C78A98-C2FF-4B43-85CC-CC21136DB075}"/>
              </a:ext>
            </a:extLst>
          </p:cNvPr>
          <p:cNvSpPr txBox="1">
            <a:spLocks/>
          </p:cNvSpPr>
          <p:nvPr/>
        </p:nvSpPr>
        <p:spPr>
          <a:xfrm>
            <a:off x="391804" y="3672730"/>
            <a:ext cx="6271057" cy="1282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b="1" dirty="0">
                <a:solidFill>
                  <a:schemeClr val="tx1"/>
                </a:solidFill>
              </a:rPr>
              <a:t>9 years</a:t>
            </a:r>
            <a:r>
              <a:rPr lang="en-AU" sz="240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New Horizons flew past Pluto between July and October 2015.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114A4E-6BC8-4F09-A12E-1DC39D7BC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05" y="1008924"/>
            <a:ext cx="6842304" cy="2715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The </a:t>
            </a:r>
            <a:r>
              <a:rPr lang="en-AU" sz="2400" b="1" dirty="0"/>
              <a:t>New Horizons</a:t>
            </a:r>
            <a:r>
              <a:rPr lang="en-AU" sz="2400" dirty="0"/>
              <a:t> space probe was launched by NASA in </a:t>
            </a:r>
            <a:r>
              <a:rPr lang="en-AU" sz="2400" b="1" dirty="0"/>
              <a:t>2006</a:t>
            </a:r>
            <a:r>
              <a:rPr lang="en-AU" sz="2400" dirty="0"/>
              <a:t> to explore the furthest reaches of our Solar System and beyond. </a:t>
            </a:r>
          </a:p>
          <a:p>
            <a:pPr marL="0" indent="0">
              <a:buNone/>
            </a:pPr>
            <a:r>
              <a:rPr lang="en-AU" sz="2400" dirty="0"/>
              <a:t>How many years was it projected it would take for New Horizons to reach </a:t>
            </a:r>
            <a:r>
              <a:rPr lang="en-AU" sz="2400" b="1" dirty="0"/>
              <a:t>Pluto</a:t>
            </a:r>
            <a:r>
              <a:rPr lang="en-AU" sz="2400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FD192-905A-4E2E-921C-CDF0E352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61" y="0"/>
            <a:ext cx="552913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0F0577-2494-4DDF-904A-31BA5081E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308" y="0"/>
            <a:ext cx="5137081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FE69A7-6437-493A-85E8-67AEF1FCB0E8}"/>
              </a:ext>
            </a:extLst>
          </p:cNvPr>
          <p:cNvSpPr txBox="1"/>
          <p:nvPr/>
        </p:nvSpPr>
        <p:spPr>
          <a:xfrm>
            <a:off x="7054919" y="75506"/>
            <a:ext cx="100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Pluto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D0BD4-96DB-4C49-8B62-DE1F663D2869}"/>
              </a:ext>
            </a:extLst>
          </p:cNvPr>
          <p:cNvCxnSpPr/>
          <p:nvPr/>
        </p:nvCxnSpPr>
        <p:spPr>
          <a:xfrm>
            <a:off x="7533314" y="545284"/>
            <a:ext cx="922789" cy="755010"/>
          </a:xfrm>
          <a:prstGeom prst="straightConnector1">
            <a:avLst/>
          </a:prstGeom>
          <a:ln w="161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19" y="222816"/>
            <a:ext cx="8256402" cy="1029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Books and movies: </a:t>
            </a:r>
          </a:p>
          <a:p>
            <a:pPr marL="0" indent="0">
              <a:buNone/>
            </a:pPr>
            <a:r>
              <a:rPr lang="en-AU" sz="2400" dirty="0"/>
              <a:t>In Harry Potter, name the four Houses of Hogwarts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Q19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5833F3-D5EB-4E49-858D-B9A798110D76}"/>
              </a:ext>
            </a:extLst>
          </p:cNvPr>
          <p:cNvSpPr txBox="1">
            <a:spLocks/>
          </p:cNvSpPr>
          <p:nvPr/>
        </p:nvSpPr>
        <p:spPr>
          <a:xfrm>
            <a:off x="4287569" y="3377009"/>
            <a:ext cx="6198065" cy="385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Ravenclaw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91C3A-C31A-4AC7-998B-B979DC2E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" y="1543033"/>
            <a:ext cx="4187038" cy="33461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0C0CE6-A31A-4B6F-B97C-FB992BA7E586}"/>
              </a:ext>
            </a:extLst>
          </p:cNvPr>
          <p:cNvSpPr txBox="1">
            <a:spLocks/>
          </p:cNvSpPr>
          <p:nvPr/>
        </p:nvSpPr>
        <p:spPr>
          <a:xfrm>
            <a:off x="4287570" y="2408141"/>
            <a:ext cx="6198065" cy="385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Hufflepuff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AD60D6-A303-4D19-8F55-9C2666E90668}"/>
              </a:ext>
            </a:extLst>
          </p:cNvPr>
          <p:cNvSpPr txBox="1">
            <a:spLocks/>
          </p:cNvSpPr>
          <p:nvPr/>
        </p:nvSpPr>
        <p:spPr>
          <a:xfrm>
            <a:off x="4325975" y="4450003"/>
            <a:ext cx="1680277" cy="385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Slytherin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C1FE06-B0BB-4936-97C1-BC09A204D690}"/>
              </a:ext>
            </a:extLst>
          </p:cNvPr>
          <p:cNvSpPr txBox="1">
            <a:spLocks/>
          </p:cNvSpPr>
          <p:nvPr/>
        </p:nvSpPr>
        <p:spPr>
          <a:xfrm>
            <a:off x="2845170" y="5610048"/>
            <a:ext cx="5485098" cy="385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A point for each one you got right.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E60AC7-3E47-4FFB-BB6B-107DB0945288}"/>
              </a:ext>
            </a:extLst>
          </p:cNvPr>
          <p:cNvSpPr txBox="1">
            <a:spLocks/>
          </p:cNvSpPr>
          <p:nvPr/>
        </p:nvSpPr>
        <p:spPr>
          <a:xfrm>
            <a:off x="4287571" y="1520415"/>
            <a:ext cx="6198065" cy="385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Gryffindor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7138D-94F2-4453-A11A-2505B0DB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41" y="1219632"/>
            <a:ext cx="585024" cy="1188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D7B341-BB9A-4158-ADF8-B2CAB15AF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72" y="2020380"/>
            <a:ext cx="572227" cy="1166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6FB39F-A3EC-436C-B803-71D67B490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097" y="3057956"/>
            <a:ext cx="572227" cy="11770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716B86-7D69-4698-9339-0AEB3BB22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944" y="4165537"/>
            <a:ext cx="582329" cy="11901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D5145-D3CC-46DF-A583-CEC30C450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234" y="1219632"/>
            <a:ext cx="3790509" cy="451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0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05" y="959571"/>
            <a:ext cx="6050940" cy="18013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In the FA Cup Third Round this year Tottenham Hotspurs played non-league </a:t>
            </a:r>
            <a:r>
              <a:rPr lang="en-AU" sz="2400" b="1" dirty="0"/>
              <a:t>Marine AFC</a:t>
            </a:r>
            <a:r>
              <a:rPr lang="en-AU" sz="2400" dirty="0"/>
              <a:t>…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Q20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C46C6F-0372-4634-9765-430FB3D04C6C}"/>
              </a:ext>
            </a:extLst>
          </p:cNvPr>
          <p:cNvSpPr txBox="1">
            <a:spLocks/>
          </p:cNvSpPr>
          <p:nvPr/>
        </p:nvSpPr>
        <p:spPr>
          <a:xfrm>
            <a:off x="391805" y="3980311"/>
            <a:ext cx="5270764" cy="71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rgbClr val="FFFF00"/>
                </a:solidFill>
              </a:rPr>
              <a:t>If you said </a:t>
            </a:r>
            <a:r>
              <a:rPr lang="en-AU" sz="2400" b="1" dirty="0">
                <a:solidFill>
                  <a:srgbClr val="FFFF00"/>
                </a:solidFill>
              </a:rPr>
              <a:t>Crosby</a:t>
            </a:r>
            <a:r>
              <a:rPr lang="en-AU" sz="2400" dirty="0">
                <a:solidFill>
                  <a:srgbClr val="FFFF00"/>
                </a:solidFill>
              </a:rPr>
              <a:t>, </a:t>
            </a:r>
            <a:r>
              <a:rPr lang="en-AU" sz="2400" b="1" dirty="0">
                <a:solidFill>
                  <a:srgbClr val="FFFF00"/>
                </a:solidFill>
              </a:rPr>
              <a:t>Merseyside</a:t>
            </a:r>
            <a:r>
              <a:rPr lang="en-AU" sz="2400" dirty="0">
                <a:solidFill>
                  <a:srgbClr val="FFFF00"/>
                </a:solidFill>
              </a:rPr>
              <a:t> or </a:t>
            </a:r>
            <a:r>
              <a:rPr lang="en-AU" sz="2400" b="1" dirty="0">
                <a:solidFill>
                  <a:srgbClr val="FFFF00"/>
                </a:solidFill>
              </a:rPr>
              <a:t>Liverpool</a:t>
            </a:r>
            <a:r>
              <a:rPr lang="en-AU" sz="2400" dirty="0">
                <a:solidFill>
                  <a:srgbClr val="FFFF00"/>
                </a:solidFill>
              </a:rPr>
              <a:t> you get a point.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EBC4F1-7BA4-4704-AE94-45685787487A}"/>
              </a:ext>
            </a:extLst>
          </p:cNvPr>
          <p:cNvSpPr txBox="1">
            <a:spLocks/>
          </p:cNvSpPr>
          <p:nvPr/>
        </p:nvSpPr>
        <p:spPr>
          <a:xfrm>
            <a:off x="391805" y="2518127"/>
            <a:ext cx="6050940" cy="71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…but where exactly IS Marine AFC based?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18F36-1350-4110-99FD-46E4B8DE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739" y="619535"/>
            <a:ext cx="4253456" cy="4516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A6229-1F8F-443B-AF92-F31F7FBD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45" y="619535"/>
            <a:ext cx="5734850" cy="4516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0D2CE-0AE1-48FA-9F78-F96C27DBD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421" y="619535"/>
            <a:ext cx="5819497" cy="591028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2F0C2E-5486-4F3F-80E8-D0FDE5414A81}"/>
              </a:ext>
            </a:extLst>
          </p:cNvPr>
          <p:cNvSpPr txBox="1">
            <a:spLocks/>
          </p:cNvSpPr>
          <p:nvPr/>
        </p:nvSpPr>
        <p:spPr>
          <a:xfrm>
            <a:off x="8003098" y="2130773"/>
            <a:ext cx="1434517" cy="580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/>
              <a:t>Crosby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3C1BDC-EEC3-481B-A352-C76C87B09664}"/>
              </a:ext>
            </a:extLst>
          </p:cNvPr>
          <p:cNvSpPr/>
          <p:nvPr/>
        </p:nvSpPr>
        <p:spPr>
          <a:xfrm>
            <a:off x="7305991" y="2420926"/>
            <a:ext cx="893157" cy="612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6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4646-309C-4240-91B3-8AE1F35BA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968" y="685800"/>
            <a:ext cx="8128933" cy="36152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800" dirty="0"/>
              <a:t>That’s it</a:t>
            </a:r>
          </a:p>
          <a:p>
            <a:pPr marL="0" indent="0" algn="ctr">
              <a:buNone/>
            </a:pPr>
            <a:r>
              <a:rPr lang="en-AU" sz="4800" dirty="0"/>
              <a:t>How did you do?</a:t>
            </a:r>
          </a:p>
        </p:txBody>
      </p:sp>
    </p:spTree>
    <p:extLst>
      <p:ext uri="{BB962C8B-B14F-4D97-AF65-F5344CB8AC3E}">
        <p14:creationId xmlns:p14="http://schemas.microsoft.com/office/powerpoint/2010/main" val="62436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82" y="1470319"/>
            <a:ext cx="4860587" cy="15688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Books: </a:t>
            </a:r>
          </a:p>
          <a:p>
            <a:pPr marL="0" indent="0">
              <a:buNone/>
            </a:pPr>
            <a:r>
              <a:rPr lang="en-AU" sz="2400" dirty="0"/>
              <a:t>In the Beatrix Potter books, what is the name of Peter Rabbit’s arch enemy?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6C123-67F4-45FD-9F7C-05F459B3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76" y="1119588"/>
            <a:ext cx="7357861" cy="41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40" y="428285"/>
            <a:ext cx="10076592" cy="980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A classic Martini contains two ingredients. Which of these is the correct  recipe…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720039" y="1595862"/>
            <a:ext cx="673777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a) Triple sec with either vodka or gin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720039" y="2508421"/>
            <a:ext cx="596598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b) Vermouth with either rum or vodka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720039" y="3429000"/>
            <a:ext cx="562716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c) Rum with either vodka or gin 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429D3-A00C-435C-A02B-0A214806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62" y="1286175"/>
            <a:ext cx="3818066" cy="400858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64736-41EE-4CC0-BA92-18651AC75E04}"/>
              </a:ext>
            </a:extLst>
          </p:cNvPr>
          <p:cNvSpPr txBox="1">
            <a:spLocks/>
          </p:cNvSpPr>
          <p:nvPr/>
        </p:nvSpPr>
        <p:spPr>
          <a:xfrm>
            <a:off x="720039" y="4383829"/>
            <a:ext cx="673777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d) Vermouth with either vodka or gin</a:t>
            </a:r>
            <a:endParaRPr lang="en-A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5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14" y="116066"/>
            <a:ext cx="10982613" cy="923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Politics: we have six US presidents and six First Ladies. Match the First Lady to the president…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676F13-D0F5-4719-B99F-D54B995DDEC8}"/>
              </a:ext>
            </a:extLst>
          </p:cNvPr>
          <p:cNvSpPr txBox="1">
            <a:spLocks/>
          </p:cNvSpPr>
          <p:nvPr/>
        </p:nvSpPr>
        <p:spPr>
          <a:xfrm>
            <a:off x="501914" y="1160376"/>
            <a:ext cx="2190914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Mary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2A5DCA-EA46-44B7-9EBB-BE1BD6401FBB}"/>
              </a:ext>
            </a:extLst>
          </p:cNvPr>
          <p:cNvSpPr txBox="1">
            <a:spLocks/>
          </p:cNvSpPr>
          <p:nvPr/>
        </p:nvSpPr>
        <p:spPr>
          <a:xfrm>
            <a:off x="467759" y="1842802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Lady Bird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5ABD8B-356C-4832-AB66-AC8653C2D311}"/>
              </a:ext>
            </a:extLst>
          </p:cNvPr>
          <p:cNvSpPr txBox="1">
            <a:spLocks/>
          </p:cNvSpPr>
          <p:nvPr/>
        </p:nvSpPr>
        <p:spPr>
          <a:xfrm>
            <a:off x="501914" y="2519922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Michelle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5130E-63CD-42F0-AD86-46B87373D867}"/>
              </a:ext>
            </a:extLst>
          </p:cNvPr>
          <p:cNvSpPr txBox="1">
            <a:spLocks/>
          </p:cNvSpPr>
          <p:nvPr/>
        </p:nvSpPr>
        <p:spPr>
          <a:xfrm>
            <a:off x="467759" y="3235004"/>
            <a:ext cx="2924908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Rosalyn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0DD53F-D685-4A1B-832D-8BBC0039C0CF}"/>
              </a:ext>
            </a:extLst>
          </p:cNvPr>
          <p:cNvSpPr txBox="1">
            <a:spLocks/>
          </p:cNvSpPr>
          <p:nvPr/>
        </p:nvSpPr>
        <p:spPr>
          <a:xfrm>
            <a:off x="467759" y="3883372"/>
            <a:ext cx="384427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Edith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F6DD9D-4FCB-44DF-ACAD-F11A1CE42038}"/>
              </a:ext>
            </a:extLst>
          </p:cNvPr>
          <p:cNvSpPr txBox="1">
            <a:spLocks/>
          </p:cNvSpPr>
          <p:nvPr/>
        </p:nvSpPr>
        <p:spPr>
          <a:xfrm>
            <a:off x="467759" y="4598454"/>
            <a:ext cx="1973437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Melania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41E91-1D64-4FB5-AF2D-E97C566F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55" y="3418317"/>
            <a:ext cx="2389188" cy="2870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FB42B-351F-4C31-A7B2-810D9C47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50" y="3976133"/>
            <a:ext cx="3077133" cy="2218145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186DC90-220E-4057-88C8-1A9196067763}"/>
              </a:ext>
            </a:extLst>
          </p:cNvPr>
          <p:cNvSpPr txBox="1">
            <a:spLocks/>
          </p:cNvSpPr>
          <p:nvPr/>
        </p:nvSpPr>
        <p:spPr>
          <a:xfrm>
            <a:off x="9078838" y="3550995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5 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FBCB83-05C2-49FC-A55F-9032E64F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176" y="3518461"/>
            <a:ext cx="2466436" cy="2790743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9C11CD9-6AF1-4384-9E51-4765978A03AD}"/>
              </a:ext>
            </a:extLst>
          </p:cNvPr>
          <p:cNvSpPr txBox="1">
            <a:spLocks/>
          </p:cNvSpPr>
          <p:nvPr/>
        </p:nvSpPr>
        <p:spPr>
          <a:xfrm>
            <a:off x="11628850" y="3550995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6 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63D69E0-0913-4B22-803F-4AA759914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711" y="632900"/>
            <a:ext cx="2467476" cy="2695745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392F84D-709F-4808-9278-E2BDD48C35E5}"/>
              </a:ext>
            </a:extLst>
          </p:cNvPr>
          <p:cNvSpPr txBox="1">
            <a:spLocks/>
          </p:cNvSpPr>
          <p:nvPr/>
        </p:nvSpPr>
        <p:spPr>
          <a:xfrm>
            <a:off x="9137327" y="663360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2 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B9053A2-E738-4C47-B857-05001BF1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193" y="656014"/>
            <a:ext cx="2097802" cy="2683525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E8FAD91-133F-47F9-895C-629DEACC258D}"/>
              </a:ext>
            </a:extLst>
          </p:cNvPr>
          <p:cNvSpPr txBox="1">
            <a:spLocks/>
          </p:cNvSpPr>
          <p:nvPr/>
        </p:nvSpPr>
        <p:spPr>
          <a:xfrm>
            <a:off x="11572939" y="651140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28ED3A-7FB9-4383-81EB-AEB5C032F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029" y="662998"/>
            <a:ext cx="2325037" cy="3141200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FB66886-5E43-4031-81E4-C123C05095FA}"/>
              </a:ext>
            </a:extLst>
          </p:cNvPr>
          <p:cNvSpPr txBox="1">
            <a:spLocks/>
          </p:cNvSpPr>
          <p:nvPr/>
        </p:nvSpPr>
        <p:spPr>
          <a:xfrm>
            <a:off x="6157110" y="722509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1. 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599BA5F-0D94-4CC2-89D5-854CCE16AB12}"/>
              </a:ext>
            </a:extLst>
          </p:cNvPr>
          <p:cNvSpPr txBox="1">
            <a:spLocks/>
          </p:cNvSpPr>
          <p:nvPr/>
        </p:nvSpPr>
        <p:spPr>
          <a:xfrm>
            <a:off x="6096000" y="4077368"/>
            <a:ext cx="445673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dirty="0">
                <a:solidFill>
                  <a:schemeClr val="tx1"/>
                </a:solidFill>
              </a:rPr>
              <a:t>4 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7331-3C3E-47EE-ACF0-773CA076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73" y="717145"/>
            <a:ext cx="6221834" cy="3675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Pandemic:  </a:t>
            </a:r>
          </a:p>
          <a:p>
            <a:pPr marL="0" indent="0">
              <a:buNone/>
            </a:pPr>
            <a:r>
              <a:rPr lang="en-AU" sz="2400" b="0" i="0" dirty="0">
                <a:effectLst/>
              </a:rPr>
              <a:t>Between February 1918 and April 1920, the </a:t>
            </a:r>
            <a:r>
              <a:rPr lang="en-AU" sz="2400" b="1" i="0" dirty="0">
                <a:effectLst/>
              </a:rPr>
              <a:t>Spanish flu</a:t>
            </a:r>
            <a:r>
              <a:rPr lang="en-AU" sz="2400" b="0" i="0" dirty="0">
                <a:effectLst/>
              </a:rPr>
              <a:t> infected 500 million people – about a third of the world's population at the time – in four successive waves. </a:t>
            </a:r>
          </a:p>
          <a:p>
            <a:pPr marL="0" indent="0">
              <a:buNone/>
            </a:pPr>
            <a:r>
              <a:rPr lang="en-AU" sz="2400" dirty="0"/>
              <a:t>To the nearest million, how many people are estimated to have died worldwide?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02E0FBC-5B49-44E2-A129-4EA71A8E7A8F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/>
              <a:t>Q7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360CD-B3A3-408C-B6DC-1E36A081FC98}"/>
              </a:ext>
            </a:extLst>
          </p:cNvPr>
          <p:cNvSpPr txBox="1">
            <a:spLocks/>
          </p:cNvSpPr>
          <p:nvPr/>
        </p:nvSpPr>
        <p:spPr>
          <a:xfrm>
            <a:off x="782973" y="4302484"/>
            <a:ext cx="9728434" cy="600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400" dirty="0">
                <a:solidFill>
                  <a:schemeClr val="tx1"/>
                </a:solidFill>
              </a:rPr>
              <a:t>Nearest guess wins the point.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DC94-9898-42FC-B309-1CBE2CE8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65" y="1406516"/>
            <a:ext cx="5069524" cy="29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7A458-B759-4E0B-83D1-8F50DD2F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070"/>
          </a:xfrm>
          <a:prstGeom prst="rect">
            <a:avLst/>
          </a:prstGeom>
          <a:gradFill>
            <a:gsLst>
              <a:gs pos="39000">
                <a:srgbClr val="A0C9FA"/>
              </a:gs>
              <a:gs pos="33641">
                <a:srgbClr val="C6DEFC"/>
              </a:gs>
              <a:gs pos="7000">
                <a:schemeClr val="accent1">
                  <a:lumMod val="5000"/>
                  <a:lumOff val="95000"/>
                  <a:alpha val="0"/>
                </a:schemeClr>
              </a:gs>
              <a:gs pos="12000">
                <a:srgbClr val="D3E5FD"/>
              </a:gs>
              <a:gs pos="74000">
                <a:schemeClr val="accent1">
                  <a:lumMod val="45000"/>
                  <a:lumOff val="55000"/>
                </a:schemeClr>
              </a:gs>
              <a:gs pos="52216">
                <a:srgbClr val="8981D0">
                  <a:alpha val="14000"/>
                </a:srgbClr>
              </a:gs>
              <a:gs pos="67000">
                <a:srgbClr val="7030A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813AF0-F556-4EC3-9ED1-5AC8CFF74CF6}"/>
              </a:ext>
            </a:extLst>
          </p:cNvPr>
          <p:cNvSpPr txBox="1">
            <a:spLocks/>
          </p:cNvSpPr>
          <p:nvPr/>
        </p:nvSpPr>
        <p:spPr>
          <a:xfrm>
            <a:off x="0" y="-74645"/>
            <a:ext cx="12192000" cy="1483567"/>
          </a:xfrm>
          <a:prstGeom prst="rect">
            <a:avLst/>
          </a:prstGeom>
          <a:gradFill>
            <a:gsLst>
              <a:gs pos="24000">
                <a:srgbClr val="7030A0">
                  <a:alpha val="61000"/>
                </a:srgbClr>
              </a:gs>
              <a:gs pos="90000">
                <a:schemeClr val="accent1">
                  <a:lumMod val="45000"/>
                  <a:lumOff val="55000"/>
                  <a:alpha val="14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sz="2800" b="1" dirty="0">
                <a:solidFill>
                  <a:schemeClr val="tx1"/>
                </a:solidFill>
              </a:rPr>
              <a:t>Television: Bill Bailey won Series 18 of Strictly Come Dancing – but can you remember who won Series 17, the previous year?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572CB5-2224-4459-B0C4-03BE65AD9F13}"/>
              </a:ext>
            </a:extLst>
          </p:cNvPr>
          <p:cNvSpPr txBox="1">
            <a:spLocks/>
          </p:cNvSpPr>
          <p:nvPr/>
        </p:nvSpPr>
        <p:spPr>
          <a:xfrm>
            <a:off x="0" y="5771"/>
            <a:ext cx="1003830" cy="38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AU" b="1" dirty="0">
                <a:solidFill>
                  <a:schemeClr val="tx1"/>
                </a:solidFill>
              </a:rPr>
              <a:t>Q8</a:t>
            </a:r>
          </a:p>
        </p:txBody>
      </p:sp>
    </p:spTree>
    <p:extLst>
      <p:ext uri="{BB962C8B-B14F-4D97-AF65-F5344CB8AC3E}">
        <p14:creationId xmlns:p14="http://schemas.microsoft.com/office/powerpoint/2010/main" val="208505981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959</TotalTime>
  <Words>2083</Words>
  <Application>Microsoft Office PowerPoint</Application>
  <PresentationFormat>Widescreen</PresentationFormat>
  <Paragraphs>363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Century Gothic</vt:lpstr>
      <vt:lpstr>Consolas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Maggie’s Random Quiz</dc:title>
  <dc:creator>Maggie Joel</dc:creator>
  <cp:lastModifiedBy>Maggie Joel</cp:lastModifiedBy>
  <cp:revision>91</cp:revision>
  <dcterms:created xsi:type="dcterms:W3CDTF">2020-12-25T22:58:29Z</dcterms:created>
  <dcterms:modified xsi:type="dcterms:W3CDTF">2021-01-15T20:16:36Z</dcterms:modified>
</cp:coreProperties>
</file>